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24"/>
  </p:notesMasterIdLst>
  <p:handoutMasterIdLst>
    <p:handoutMasterId r:id="rId25"/>
  </p:handoutMasterIdLst>
  <p:sldIdLst>
    <p:sldId id="312" r:id="rId5"/>
    <p:sldId id="304" r:id="rId6"/>
    <p:sldId id="307" r:id="rId7"/>
    <p:sldId id="281" r:id="rId8"/>
    <p:sldId id="282" r:id="rId9"/>
    <p:sldId id="323" r:id="rId10"/>
    <p:sldId id="314" r:id="rId11"/>
    <p:sldId id="315" r:id="rId12"/>
    <p:sldId id="317" r:id="rId13"/>
    <p:sldId id="318" r:id="rId14"/>
    <p:sldId id="321" r:id="rId15"/>
    <p:sldId id="324" r:id="rId16"/>
    <p:sldId id="325" r:id="rId17"/>
    <p:sldId id="326" r:id="rId18"/>
    <p:sldId id="327" r:id="rId19"/>
    <p:sldId id="297" r:id="rId20"/>
    <p:sldId id="328" r:id="rId21"/>
    <p:sldId id="329" r:id="rId22"/>
    <p:sldId id="330" r:id="rId23"/>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8C8C"/>
    <a:srgbClr val="202C8F"/>
    <a:srgbClr val="FDFBF6"/>
    <a:srgbClr val="CDBE8A"/>
    <a:srgbClr val="AAC4E9"/>
    <a:srgbClr val="F5CDCE"/>
    <a:srgbClr val="D4D593"/>
    <a:srgbClr val="E6F0FE"/>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388" autoAdjust="0"/>
  </p:normalViewPr>
  <p:slideViewPr>
    <p:cSldViewPr snapToGrid="0" snapToObjects="1">
      <p:cViewPr varScale="1">
        <p:scale>
          <a:sx n="77" d="100"/>
          <a:sy n="77" d="100"/>
        </p:scale>
        <p:origin x="912" y="62"/>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2024</a:t>
            </a:fld>
            <a:endParaRPr lang="en-US" dirty="0"/>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97654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47668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3130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87736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294931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68653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019397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87667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649742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77914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84541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dirty="0"/>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dirty="0"/>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chor="ctr" anchorCtr="0"/>
          <a:lstStyle/>
          <a:p>
            <a:r>
              <a:rPr lang="en-US" dirty="0"/>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3396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dirty="0"/>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endParaRPr lang="en-US" dirty="0"/>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endParaRPr lang="en-US" dirty="0"/>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FF65-A536-F639-8591-ED024C223308}"/>
              </a:ext>
            </a:extLst>
          </p:cNvPr>
          <p:cNvSpPr>
            <a:spLocks noGrp="1"/>
          </p:cNvSpPr>
          <p:nvPr>
            <p:ph type="ctrTitle"/>
          </p:nvPr>
        </p:nvSpPr>
        <p:spPr>
          <a:xfrm>
            <a:off x="2899790" y="810227"/>
            <a:ext cx="6392421" cy="3831221"/>
          </a:xfrm>
        </p:spPr>
        <p:txBody>
          <a:bodyPr anchor="ctr"/>
          <a:lstStyle/>
          <a:p>
            <a:r>
              <a:rPr lang="en-US" b="0" i="1" u="sng" dirty="0">
                <a:effectLst>
                  <a:outerShdw blurRad="38100" dist="38100" dir="2700000" algn="tl">
                    <a:srgbClr val="000000">
                      <a:alpha val="43137"/>
                    </a:srgbClr>
                  </a:outerShdw>
                </a:effectLst>
              </a:rPr>
              <a:t>Capstone project 1</a:t>
            </a:r>
            <a:br>
              <a:rPr lang="en-US" b="0" i="1" u="sng" dirty="0">
                <a:effectLst>
                  <a:outerShdw blurRad="38100" dist="38100" dir="2700000" algn="tl">
                    <a:srgbClr val="000000">
                      <a:alpha val="43137"/>
                    </a:srgbClr>
                  </a:outerShdw>
                </a:effectLst>
              </a:rPr>
            </a:br>
            <a:r>
              <a:rPr lang="en-US" sz="2400" dirty="0">
                <a:solidFill>
                  <a:srgbClr val="CDBE8A"/>
                </a:solidFill>
                <a:latin typeface="Algerian" panose="04020705040A02060702" pitchFamily="82" charset="0"/>
              </a:rPr>
              <a:t>data visualization in tableau</a:t>
            </a:r>
            <a:br>
              <a:rPr lang="en-US" sz="2400" dirty="0">
                <a:solidFill>
                  <a:srgbClr val="CDBE8A"/>
                </a:solidFill>
                <a:latin typeface="Algerian" panose="04020705040A02060702" pitchFamily="82" charset="0"/>
              </a:rPr>
            </a:br>
            <a:br>
              <a:rPr lang="en-US" sz="2400" dirty="0">
                <a:solidFill>
                  <a:srgbClr val="CDBE8A"/>
                </a:solidFill>
                <a:latin typeface="Algerian" panose="04020705040A02060702" pitchFamily="82" charset="0"/>
              </a:rPr>
            </a:br>
            <a:br>
              <a:rPr lang="en-US" sz="2400" dirty="0">
                <a:solidFill>
                  <a:srgbClr val="CDBE8A"/>
                </a:solidFill>
                <a:latin typeface="Algerian" panose="04020705040A02060702" pitchFamily="82" charset="0"/>
              </a:rPr>
            </a:br>
            <a:br>
              <a:rPr lang="en-US" sz="2400" dirty="0">
                <a:solidFill>
                  <a:srgbClr val="CDBE8A"/>
                </a:solidFill>
                <a:latin typeface="Algerian" panose="04020705040A02060702" pitchFamily="82" charset="0"/>
              </a:rPr>
            </a:br>
            <a:br>
              <a:rPr lang="en-US" sz="2400" dirty="0">
                <a:solidFill>
                  <a:srgbClr val="CDBE8A"/>
                </a:solidFill>
                <a:latin typeface="Algerian" panose="04020705040A02060702" pitchFamily="82" charset="0"/>
              </a:rPr>
            </a:br>
            <a:br>
              <a:rPr lang="en-US" sz="2400" dirty="0">
                <a:solidFill>
                  <a:srgbClr val="CDBE8A"/>
                </a:solidFill>
                <a:latin typeface="Algerian" panose="04020705040A02060702" pitchFamily="82" charset="0"/>
              </a:rPr>
            </a:br>
            <a:br>
              <a:rPr lang="en-US" sz="2400" dirty="0">
                <a:solidFill>
                  <a:srgbClr val="CDBE8A"/>
                </a:solidFill>
                <a:latin typeface="Algerian" panose="04020705040A02060702" pitchFamily="82" charset="0"/>
              </a:rPr>
            </a:br>
            <a:br>
              <a:rPr lang="en-US" sz="2400" dirty="0">
                <a:solidFill>
                  <a:srgbClr val="CDBE8A"/>
                </a:solidFill>
                <a:latin typeface="Algerian" panose="04020705040A02060702" pitchFamily="82" charset="0"/>
              </a:rPr>
            </a:br>
            <a:r>
              <a:rPr lang="en-US" sz="1600" b="0" dirty="0">
                <a:solidFill>
                  <a:schemeClr val="accent3">
                    <a:lumMod val="75000"/>
                  </a:schemeClr>
                </a:solidFill>
                <a:effectLst>
                  <a:outerShdw blurRad="38100" dist="38100" dir="2700000" algn="tl">
                    <a:srgbClr val="000000">
                      <a:alpha val="43137"/>
                    </a:srgbClr>
                  </a:outerShdw>
                </a:effectLst>
                <a:latin typeface="Algerian" panose="04020705040A02060702" pitchFamily="82" charset="0"/>
              </a:rPr>
              <a:t>submitted by : </a:t>
            </a:r>
            <a:r>
              <a:rPr lang="en-US" sz="1600" b="0" dirty="0" err="1">
                <a:solidFill>
                  <a:schemeClr val="accent3">
                    <a:lumMod val="75000"/>
                  </a:schemeClr>
                </a:solidFill>
                <a:effectLst>
                  <a:outerShdw blurRad="38100" dist="38100" dir="2700000" algn="tl">
                    <a:srgbClr val="000000">
                      <a:alpha val="43137"/>
                    </a:srgbClr>
                  </a:outerShdw>
                </a:effectLst>
                <a:latin typeface="Algerian" panose="04020705040A02060702" pitchFamily="82" charset="0"/>
              </a:rPr>
              <a:t>akanksha</a:t>
            </a:r>
            <a:r>
              <a:rPr lang="en-US" sz="1600" b="0" dirty="0">
                <a:solidFill>
                  <a:schemeClr val="accent3">
                    <a:lumMod val="75000"/>
                  </a:schemeClr>
                </a:solidFill>
                <a:effectLst>
                  <a:outerShdw blurRad="38100" dist="38100" dir="2700000" algn="tl">
                    <a:srgbClr val="000000">
                      <a:alpha val="43137"/>
                    </a:srgbClr>
                  </a:outerShdw>
                </a:effectLst>
                <a:latin typeface="Algerian" panose="04020705040A02060702" pitchFamily="82" charset="0"/>
              </a:rPr>
              <a:t> singh (</a:t>
            </a:r>
            <a:r>
              <a:rPr lang="en-US" sz="1600" b="0" dirty="0" err="1">
                <a:solidFill>
                  <a:schemeClr val="accent3">
                    <a:lumMod val="75000"/>
                  </a:schemeClr>
                </a:solidFill>
                <a:effectLst>
                  <a:outerShdw blurRad="38100" dist="38100" dir="2700000" algn="tl">
                    <a:srgbClr val="000000">
                      <a:alpha val="43137"/>
                    </a:srgbClr>
                  </a:outerShdw>
                </a:effectLst>
                <a:latin typeface="Algerian" panose="04020705040A02060702" pitchFamily="82" charset="0"/>
              </a:rPr>
              <a:t>pga</a:t>
            </a:r>
            <a:r>
              <a:rPr lang="en-US" sz="1600" b="0" dirty="0">
                <a:solidFill>
                  <a:schemeClr val="accent3">
                    <a:lumMod val="75000"/>
                  </a:schemeClr>
                </a:solidFill>
                <a:effectLst>
                  <a:outerShdw blurRad="38100" dist="38100" dir="2700000" algn="tl">
                    <a:srgbClr val="000000">
                      <a:alpha val="43137"/>
                    </a:srgbClr>
                  </a:outerShdw>
                </a:effectLst>
                <a:latin typeface="Algerian" panose="04020705040A02060702" pitchFamily="82" charset="0"/>
              </a:rPr>
              <a:t> 23)</a:t>
            </a:r>
          </a:p>
        </p:txBody>
      </p:sp>
    </p:spTree>
    <p:extLst>
      <p:ext uri="{BB962C8B-B14F-4D97-AF65-F5344CB8AC3E}">
        <p14:creationId xmlns:p14="http://schemas.microsoft.com/office/powerpoint/2010/main" val="220243767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43EC8A-1733-CCF7-081F-EB4667CB3285}"/>
              </a:ext>
            </a:extLst>
          </p:cNvPr>
          <p:cNvSpPr>
            <a:spLocks noGrp="1"/>
          </p:cNvSpPr>
          <p:nvPr>
            <p:ph type="title"/>
          </p:nvPr>
        </p:nvSpPr>
        <p:spPr>
          <a:xfrm>
            <a:off x="149087" y="57148"/>
            <a:ext cx="9968948" cy="471489"/>
          </a:xfrm>
        </p:spPr>
        <p:txBody>
          <a:bodyPr/>
          <a:lstStyle/>
          <a:p>
            <a:r>
              <a:rPr lang="en-US" sz="1200" dirty="0"/>
              <a:t>12.  Select ‘profit by state’ in the dashboard and click the use as filter icon (funnel shaped) in the upper right corner.</a:t>
            </a:r>
          </a:p>
        </p:txBody>
      </p:sp>
      <p:sp>
        <p:nvSpPr>
          <p:cNvPr id="4" name="Content Placeholder 3">
            <a:extLst>
              <a:ext uri="{FF2B5EF4-FFF2-40B4-BE49-F238E27FC236}">
                <a16:creationId xmlns:a16="http://schemas.microsoft.com/office/drawing/2014/main" id="{ACE55D3D-AA24-CF53-6679-29B3C83F7646}"/>
              </a:ext>
            </a:extLst>
          </p:cNvPr>
          <p:cNvSpPr>
            <a:spLocks noGrp="1"/>
          </p:cNvSpPr>
          <p:nvPr>
            <p:ph idx="13"/>
          </p:nvPr>
        </p:nvSpPr>
        <p:spPr>
          <a:xfrm>
            <a:off x="149087" y="785191"/>
            <a:ext cx="8756374" cy="5635487"/>
          </a:xfrm>
        </p:spPr>
        <p:txBody>
          <a:bodyPr>
            <a:normAutofit/>
          </a:bodyPr>
          <a:lstStyle/>
          <a:p>
            <a:r>
              <a:rPr lang="en-US" sz="1400" dirty="0"/>
              <a:t>13 . The previous step brings interactivity among all the visualizations.</a:t>
            </a:r>
          </a:p>
          <a:p>
            <a:endParaRPr lang="en-US" sz="1400" dirty="0"/>
          </a:p>
          <a:p>
            <a:r>
              <a:rPr lang="en-US" sz="1400" dirty="0"/>
              <a:t>14 . Now to make use of the ‘year’ filter also , click on ‘ year ’filter &gt;Apply to worksheets &gt; Selected worksheets &gt;  </a:t>
            </a:r>
          </a:p>
          <a:p>
            <a:r>
              <a:rPr lang="en-US" sz="1400" dirty="0"/>
              <a:t>      just tick all the visualizations that you want to control by the filter.</a:t>
            </a:r>
          </a:p>
          <a:p>
            <a:endParaRPr lang="en-US" sz="1400" dirty="0"/>
          </a:p>
          <a:p>
            <a:r>
              <a:rPr lang="en-US" sz="1400" dirty="0"/>
              <a:t>15.  Now the dashboard is fully interactive and the output will change as your input requests changes.</a:t>
            </a:r>
          </a:p>
          <a:p>
            <a:r>
              <a:rPr lang="en-US" sz="1400" dirty="0"/>
              <a:t>      We can now easily find out just by looking , that what product in what state and by which manufacturer is                         </a:t>
            </a:r>
          </a:p>
          <a:p>
            <a:r>
              <a:rPr lang="en-US" sz="1400" dirty="0"/>
              <a:t>      making loss and which one is making profit.</a:t>
            </a:r>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r>
              <a:rPr lang="en-US" sz="2000" i="1" dirty="0">
                <a:solidFill>
                  <a:schemeClr val="bg1">
                    <a:lumMod val="10000"/>
                  </a:schemeClr>
                </a:solidFill>
                <a:effectLst>
                  <a:outerShdw blurRad="38100" dist="38100" dir="2700000" algn="tl">
                    <a:srgbClr val="000000">
                      <a:alpha val="43137"/>
                    </a:srgbClr>
                  </a:outerShdw>
                </a:effectLst>
              </a:rPr>
              <a:t>     WITH ALL THESE STEPS , THE FIRST DASHBOARD IS COMPLETED.</a:t>
            </a:r>
          </a:p>
          <a:p>
            <a:endParaRPr lang="en-US" sz="1400" dirty="0"/>
          </a:p>
        </p:txBody>
      </p:sp>
      <p:pic>
        <p:nvPicPr>
          <p:cNvPr id="7" name="Picture Placeholder 6" descr="A person wearing glasses and a blue shirt">
            <a:extLst>
              <a:ext uri="{FF2B5EF4-FFF2-40B4-BE49-F238E27FC236}">
                <a16:creationId xmlns:a16="http://schemas.microsoft.com/office/drawing/2014/main" id="{C570EB79-053B-0283-9D2D-6266701EEDDD}"/>
              </a:ext>
            </a:extLst>
          </p:cNvPr>
          <p:cNvPicPr>
            <a:picLocks noGrp="1" noChangeAspect="1"/>
          </p:cNvPicPr>
          <p:nvPr>
            <p:ph type="pic" sz="quarter" idx="14"/>
          </p:nvPr>
        </p:nvPicPr>
        <p:blipFill rotWithShape="1">
          <a:blip r:embed="rId3">
            <a:duotone>
              <a:prstClr val="black"/>
              <a:schemeClr val="accent4">
                <a:tint val="45000"/>
                <a:satMod val="400000"/>
              </a:schemeClr>
            </a:duotone>
          </a:blip>
          <a:srcRect l="19088" r="19088"/>
          <a:stretch/>
        </p:blipFill>
        <p:spPr>
          <a:xfrm>
            <a:off x="8989454" y="3405189"/>
            <a:ext cx="3202546" cy="3452811"/>
          </a:xfrm>
        </p:spPr>
      </p:pic>
      <p:sp>
        <p:nvSpPr>
          <p:cNvPr id="2" name="Slide Number Placeholder 1">
            <a:extLst>
              <a:ext uri="{FF2B5EF4-FFF2-40B4-BE49-F238E27FC236}">
                <a16:creationId xmlns:a16="http://schemas.microsoft.com/office/drawing/2014/main" id="{AB69D854-FB65-0E93-CFE2-041F7C41DD24}"/>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10</a:t>
            </a:fld>
            <a:endParaRPr lang="en-US" dirty="0"/>
          </a:p>
        </p:txBody>
      </p:sp>
    </p:spTree>
    <p:extLst>
      <p:ext uri="{BB962C8B-B14F-4D97-AF65-F5344CB8AC3E}">
        <p14:creationId xmlns:p14="http://schemas.microsoft.com/office/powerpoint/2010/main" val="4072101725"/>
      </p:ext>
    </p:extLst>
  </p:cSld>
  <p:clrMapOvr>
    <a:masterClrMapping/>
  </p:clrMapOvr>
  <p:transition spd="slow">
    <p:randomBar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D62608-F5E4-7EC0-5EF0-4F988DDDEC5B}"/>
              </a:ext>
            </a:extLst>
          </p:cNvPr>
          <p:cNvSpPr>
            <a:spLocks noGrp="1"/>
          </p:cNvSpPr>
          <p:nvPr>
            <p:ph type="title"/>
          </p:nvPr>
        </p:nvSpPr>
        <p:spPr>
          <a:xfrm>
            <a:off x="1262329" y="490743"/>
            <a:ext cx="9875463" cy="437945"/>
          </a:xfrm>
        </p:spPr>
        <p:txBody>
          <a:bodyPr/>
          <a:lstStyle/>
          <a:p>
            <a:r>
              <a:rPr lang="en-US" sz="2400" dirty="0"/>
              <a:t>       </a:t>
            </a:r>
            <a:r>
              <a:rPr lang="en-US" sz="2400" u="sng" dirty="0">
                <a:solidFill>
                  <a:schemeClr val="accent1">
                    <a:lumMod val="25000"/>
                  </a:schemeClr>
                </a:solidFill>
                <a:effectLst>
                  <a:outerShdw blurRad="38100" dist="38100" dir="2700000" algn="tl">
                    <a:srgbClr val="000000">
                      <a:alpha val="43137"/>
                    </a:srgbClr>
                  </a:outerShdw>
                </a:effectLst>
              </a:rPr>
              <a:t>WALKING TOWARDS THE SECOND DASHBOARD</a:t>
            </a:r>
          </a:p>
        </p:txBody>
      </p:sp>
      <p:sp>
        <p:nvSpPr>
          <p:cNvPr id="12" name="Content Placeholder 3">
            <a:extLst>
              <a:ext uri="{FF2B5EF4-FFF2-40B4-BE49-F238E27FC236}">
                <a16:creationId xmlns:a16="http://schemas.microsoft.com/office/drawing/2014/main" id="{288BD9B8-D6A6-D55A-830D-4D3CC2DC3933}"/>
              </a:ext>
            </a:extLst>
          </p:cNvPr>
          <p:cNvSpPr>
            <a:spLocks noGrp="1"/>
          </p:cNvSpPr>
          <p:nvPr>
            <p:ph sz="half" idx="2"/>
          </p:nvPr>
        </p:nvSpPr>
        <p:spPr>
          <a:xfrm>
            <a:off x="1510747" y="1232452"/>
            <a:ext cx="10565295" cy="5347252"/>
          </a:xfrm>
        </p:spPr>
        <p:txBody>
          <a:bodyPr>
            <a:normAutofit/>
          </a:bodyPr>
          <a:lstStyle/>
          <a:p>
            <a:r>
              <a:rPr lang="en-US" sz="1400" dirty="0"/>
              <a:t>The dataset has 9000 rows and 23 columns in which some are categorical , numeric , date type and also geographical which makes it a huge and dynamic dataset to work on.</a:t>
            </a:r>
          </a:p>
          <a:p>
            <a:endParaRPr lang="en-US" sz="1400" dirty="0"/>
          </a:p>
          <a:p>
            <a:endParaRPr lang="en-US" sz="1400" dirty="0"/>
          </a:p>
          <a:p>
            <a:r>
              <a:rPr lang="en-US" sz="1400" dirty="0"/>
              <a:t>Categories that are dividing this dataset includes: order id , product, profit , ship date , ship mode, sales , discount , profit , etc.</a:t>
            </a:r>
          </a:p>
          <a:p>
            <a:endParaRPr lang="en-US" sz="1400" dirty="0"/>
          </a:p>
          <a:p>
            <a:r>
              <a:rPr lang="en-US" sz="1400" dirty="0"/>
              <a:t>Now as to begin to work on the dataset we have to bring it to the tableau .</a:t>
            </a:r>
          </a:p>
          <a:p>
            <a:r>
              <a:rPr lang="en-US" sz="1400" dirty="0"/>
              <a:t>The dataset can be excel , csv , Jason or any other . Tableau being a very smart and fast growing visualization tool for the BI industry it automatically show up the files which you desire to  open up.</a:t>
            </a:r>
          </a:p>
          <a:p>
            <a:endParaRPr lang="en-US" sz="1400" dirty="0"/>
          </a:p>
          <a:p>
            <a:r>
              <a:rPr lang="en-US" sz="1400" dirty="0"/>
              <a:t>Once after the dataset appear on the workspace of tableau , we can see the rows and columns at the blank space and when you are ready to work on it just select and drag it to the blank space so that its all ready to make visualization and get analyzed.</a:t>
            </a:r>
          </a:p>
          <a:p>
            <a:pPr marL="0" indent="0">
              <a:buNone/>
            </a:pPr>
            <a:endParaRPr lang="en-US" sz="1400" dirty="0"/>
          </a:p>
        </p:txBody>
      </p:sp>
      <p:sp>
        <p:nvSpPr>
          <p:cNvPr id="13" name="Content Placeholder 7">
            <a:extLst>
              <a:ext uri="{FF2B5EF4-FFF2-40B4-BE49-F238E27FC236}">
                <a16:creationId xmlns:a16="http://schemas.microsoft.com/office/drawing/2014/main" id="{0853098E-C088-D323-4BF2-987893F262F6}"/>
              </a:ext>
            </a:extLst>
          </p:cNvPr>
          <p:cNvSpPr>
            <a:spLocks noGrp="1"/>
          </p:cNvSpPr>
          <p:nvPr>
            <p:ph sz="half" idx="15"/>
          </p:nvPr>
        </p:nvSpPr>
        <p:spPr>
          <a:xfrm flipV="1">
            <a:off x="7940842" y="7797867"/>
            <a:ext cx="3485184" cy="471489"/>
          </a:xfrm>
        </p:spPr>
        <p:txBody>
          <a:bodyPr>
            <a:normAutofit fontScale="25000" lnSpcReduction="20000"/>
          </a:bodyPr>
          <a:lstStyle/>
          <a:p>
            <a:r>
              <a:rPr lang="en-US" dirty="0"/>
              <a:t>Seek feedback</a:t>
            </a:r>
          </a:p>
          <a:p>
            <a:r>
              <a:rPr lang="en-US" dirty="0"/>
              <a:t>Reflect on performance</a:t>
            </a:r>
          </a:p>
          <a:p>
            <a:r>
              <a:rPr lang="en-US" dirty="0"/>
              <a:t>Explore new techniques</a:t>
            </a:r>
          </a:p>
          <a:p>
            <a:r>
              <a:rPr lang="en-US" dirty="0"/>
              <a:t>Set personal goals</a:t>
            </a:r>
          </a:p>
          <a:p>
            <a:r>
              <a:rPr lang="en-US" dirty="0"/>
              <a:t>Iterate and adapt</a:t>
            </a:r>
          </a:p>
        </p:txBody>
      </p:sp>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11</a:t>
            </a:fld>
            <a:endParaRPr lang="en-US" dirty="0"/>
          </a:p>
        </p:txBody>
      </p:sp>
    </p:spTree>
    <p:extLst>
      <p:ext uri="{BB962C8B-B14F-4D97-AF65-F5344CB8AC3E}">
        <p14:creationId xmlns:p14="http://schemas.microsoft.com/office/powerpoint/2010/main" val="249802160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00D77-95C5-0492-62DC-54537780F1CE}"/>
              </a:ext>
            </a:extLst>
          </p:cNvPr>
          <p:cNvSpPr>
            <a:spLocks noGrp="1"/>
          </p:cNvSpPr>
          <p:nvPr>
            <p:ph type="title"/>
          </p:nvPr>
        </p:nvSpPr>
        <p:spPr>
          <a:xfrm>
            <a:off x="1550564" y="593380"/>
            <a:ext cx="9875463" cy="471490"/>
          </a:xfrm>
        </p:spPr>
        <p:txBody>
          <a:bodyPr/>
          <a:lstStyle/>
          <a:p>
            <a:r>
              <a:rPr lang="en-US" sz="1200" dirty="0"/>
              <a:t>1. In the very first worksheet that we are making , first of all we have to rename it to “ sales forecast” so that this implies meaning to the upcoming visualization .</a:t>
            </a:r>
            <a:br>
              <a:rPr lang="en-US" sz="1200" dirty="0"/>
            </a:br>
            <a:endParaRPr lang="en-IN" sz="1200" dirty="0"/>
          </a:p>
        </p:txBody>
      </p:sp>
      <p:sp>
        <p:nvSpPr>
          <p:cNvPr id="3" name="Content Placeholder 2">
            <a:extLst>
              <a:ext uri="{FF2B5EF4-FFF2-40B4-BE49-F238E27FC236}">
                <a16:creationId xmlns:a16="http://schemas.microsoft.com/office/drawing/2014/main" id="{2B3BEF8F-BAB7-5892-61E7-8F5C67956CE2}"/>
              </a:ext>
            </a:extLst>
          </p:cNvPr>
          <p:cNvSpPr>
            <a:spLocks noGrp="1"/>
          </p:cNvSpPr>
          <p:nvPr>
            <p:ph sz="half" idx="2"/>
          </p:nvPr>
        </p:nvSpPr>
        <p:spPr>
          <a:xfrm>
            <a:off x="1550564" y="1201051"/>
            <a:ext cx="10237245" cy="5388591"/>
          </a:xfrm>
        </p:spPr>
        <p:txBody>
          <a:bodyPr>
            <a:normAutofit lnSpcReduction="10000"/>
          </a:bodyPr>
          <a:lstStyle/>
          <a:p>
            <a:pPr marL="0" indent="0">
              <a:buNone/>
            </a:pPr>
            <a:r>
              <a:rPr lang="en-US" sz="1400" dirty="0"/>
              <a:t>2. Here we are going to forecast the upcoming sales of different product categories and for that we have to do some steps:</a:t>
            </a:r>
          </a:p>
          <a:p>
            <a:pPr marL="0" indent="0">
              <a:buNone/>
            </a:pPr>
            <a:endParaRPr lang="en-US" sz="1400" dirty="0"/>
          </a:p>
          <a:p>
            <a:pPr marL="342900" indent="-342900">
              <a:buAutoNum type="alphaLcParenR"/>
            </a:pPr>
            <a:r>
              <a:rPr lang="en-US" sz="1400" dirty="0"/>
              <a:t>First bring the ‘order date’ in the column section at the top of the screen. In the hierarchy , break it down to the month level for the better view.</a:t>
            </a:r>
          </a:p>
          <a:p>
            <a:pPr marL="342900" indent="-342900">
              <a:buAutoNum type="alphaLcParenR"/>
            </a:pPr>
            <a:endParaRPr lang="en-US" sz="1400" dirty="0"/>
          </a:p>
          <a:p>
            <a:pPr marL="342900" indent="-342900">
              <a:buAutoNum type="alphaLcParenR"/>
            </a:pPr>
            <a:r>
              <a:rPr lang="en-US" sz="1400" dirty="0"/>
              <a:t>After this , bring ‘category’ and ‘sales’ to the row section just below the column section.</a:t>
            </a:r>
          </a:p>
          <a:p>
            <a:pPr marL="342900" indent="-342900">
              <a:buAutoNum type="alphaLcParenR"/>
            </a:pPr>
            <a:endParaRPr lang="en-US" sz="1400" dirty="0"/>
          </a:p>
          <a:p>
            <a:pPr marL="342900" indent="-342900">
              <a:buAutoNum type="alphaLcParenR"/>
            </a:pPr>
            <a:r>
              <a:rPr lang="en-US" sz="1400" dirty="0"/>
              <a:t>Now we can clearly see the Furniture , Office supplies , Technology as the main category .</a:t>
            </a:r>
          </a:p>
          <a:p>
            <a:pPr marL="342900" indent="-342900">
              <a:buAutoNum type="alphaLcParenR"/>
            </a:pPr>
            <a:endParaRPr lang="en-US" sz="1400" dirty="0"/>
          </a:p>
          <a:p>
            <a:pPr marL="342900" indent="-342900">
              <a:buAutoNum type="alphaLcParenR"/>
            </a:pPr>
            <a:endParaRPr lang="en-US" sz="1400" dirty="0"/>
          </a:p>
          <a:p>
            <a:pPr marL="0" indent="0">
              <a:buNone/>
            </a:pPr>
            <a:r>
              <a:rPr lang="en-US" sz="1400" dirty="0"/>
              <a:t>2. Now ,  this is a general view which shows just the line graph of sales , but we have to look for forecast or you can say an estimate of future prediction , for that :</a:t>
            </a:r>
          </a:p>
          <a:p>
            <a:pPr marL="0" indent="0">
              <a:buNone/>
            </a:pPr>
            <a:endParaRPr lang="en-US" sz="1400" dirty="0"/>
          </a:p>
          <a:p>
            <a:pPr marL="342900" indent="-342900">
              <a:buAutoNum type="alphaLcParenR"/>
            </a:pPr>
            <a:r>
              <a:rPr lang="en-US" sz="1400" dirty="0"/>
              <a:t>Now just go to the ‘Analytics’ tab near to the Data on the left side.</a:t>
            </a:r>
          </a:p>
          <a:p>
            <a:pPr marL="342900" indent="-342900">
              <a:buAutoNum type="alphaLcParenR"/>
            </a:pPr>
            <a:endParaRPr lang="en-US" sz="1400" dirty="0"/>
          </a:p>
          <a:p>
            <a:pPr marL="342900" indent="-342900">
              <a:buAutoNum type="alphaLcParenR"/>
            </a:pPr>
            <a:r>
              <a:rPr lang="en-US" sz="1400" dirty="0"/>
              <a:t>There under the Model category , select ‘Forecast’ and drag it drop it to the line graph on the right side or bring it to the color field under marks area ,and this will give you the line of forecast for the upcoming years with the default color of blue and orange.</a:t>
            </a:r>
          </a:p>
          <a:p>
            <a:pPr marL="0" indent="0">
              <a:buNone/>
            </a:pPr>
            <a:endParaRPr lang="en-US" sz="1400" dirty="0"/>
          </a:p>
          <a:p>
            <a:pPr marL="342900" indent="-342900">
              <a:buAutoNum type="alphaLcParenR"/>
            </a:pPr>
            <a:endParaRPr lang="en-US" sz="1400" dirty="0"/>
          </a:p>
          <a:p>
            <a:pPr marL="342900" indent="-342900">
              <a:buAutoNum type="alphaLcParenR"/>
            </a:pPr>
            <a:endParaRPr lang="en-IN" sz="1400" dirty="0"/>
          </a:p>
        </p:txBody>
      </p:sp>
      <p:sp>
        <p:nvSpPr>
          <p:cNvPr id="4" name="Content Placeholder 3">
            <a:extLst>
              <a:ext uri="{FF2B5EF4-FFF2-40B4-BE49-F238E27FC236}">
                <a16:creationId xmlns:a16="http://schemas.microsoft.com/office/drawing/2014/main" id="{143C96BB-9775-BF83-3CEE-CCCA4CC0CB0C}"/>
              </a:ext>
            </a:extLst>
          </p:cNvPr>
          <p:cNvSpPr>
            <a:spLocks noGrp="1"/>
          </p:cNvSpPr>
          <p:nvPr>
            <p:ph sz="half" idx="15"/>
          </p:nvPr>
        </p:nvSpPr>
        <p:spPr>
          <a:xfrm>
            <a:off x="7940842" y="8160025"/>
            <a:ext cx="3485184" cy="149087"/>
          </a:xfrm>
        </p:spPr>
        <p:txBody>
          <a:bodyPr>
            <a:normAutofit fontScale="62500" lnSpcReduction="20000"/>
          </a:bodyPr>
          <a:lstStyle/>
          <a:p>
            <a:endParaRPr lang="en-IN" dirty="0"/>
          </a:p>
        </p:txBody>
      </p:sp>
      <p:sp>
        <p:nvSpPr>
          <p:cNvPr id="5" name="Slide Number Placeholder 4">
            <a:extLst>
              <a:ext uri="{FF2B5EF4-FFF2-40B4-BE49-F238E27FC236}">
                <a16:creationId xmlns:a16="http://schemas.microsoft.com/office/drawing/2014/main" id="{07A37174-89F2-C217-45DB-1703F2FE8A05}"/>
              </a:ext>
            </a:extLst>
          </p:cNvPr>
          <p:cNvSpPr>
            <a:spLocks noGrp="1"/>
          </p:cNvSpPr>
          <p:nvPr>
            <p:ph type="sldNum" sz="quarter" idx="10"/>
          </p:nvPr>
        </p:nvSpPr>
        <p:spPr/>
        <p:txBody>
          <a:bodyPr/>
          <a:lstStyle/>
          <a:p>
            <a:fld id="{48F63A3B-78C7-47BE-AE5E-E10140E04643}" type="slidenum">
              <a:rPr lang="en-US" smtClean="0"/>
              <a:pPr/>
              <a:t>12</a:t>
            </a:fld>
            <a:endParaRPr lang="en-US" dirty="0"/>
          </a:p>
        </p:txBody>
      </p:sp>
    </p:spTree>
    <p:extLst>
      <p:ext uri="{BB962C8B-B14F-4D97-AF65-F5344CB8AC3E}">
        <p14:creationId xmlns:p14="http://schemas.microsoft.com/office/powerpoint/2010/main" val="2130988250"/>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761CD-A431-B392-F4FF-092A17850A70}"/>
              </a:ext>
            </a:extLst>
          </p:cNvPr>
          <p:cNvSpPr>
            <a:spLocks noGrp="1"/>
          </p:cNvSpPr>
          <p:nvPr>
            <p:ph type="title"/>
          </p:nvPr>
        </p:nvSpPr>
        <p:spPr>
          <a:xfrm>
            <a:off x="1888435" y="457199"/>
            <a:ext cx="9134061" cy="775253"/>
          </a:xfrm>
        </p:spPr>
        <p:txBody>
          <a:bodyPr/>
          <a:lstStyle/>
          <a:p>
            <a:r>
              <a:rPr lang="en-US" sz="1200" dirty="0"/>
              <a:t>3 .  To get detailed view or selected item view we need to create filters which will show the output of desired objects that you will select , for that bring ‘category’ and ‘ sub-category’ under the filter section and the names of all products will appear on the right hand side.</a:t>
            </a:r>
            <a:endParaRPr lang="en-IN" sz="1200" dirty="0"/>
          </a:p>
        </p:txBody>
      </p:sp>
      <p:sp>
        <p:nvSpPr>
          <p:cNvPr id="3" name="Content Placeholder 2">
            <a:extLst>
              <a:ext uri="{FF2B5EF4-FFF2-40B4-BE49-F238E27FC236}">
                <a16:creationId xmlns:a16="http://schemas.microsoft.com/office/drawing/2014/main" id="{DEBD59B1-F35B-943A-D176-1CD15F2533F9}"/>
              </a:ext>
            </a:extLst>
          </p:cNvPr>
          <p:cNvSpPr>
            <a:spLocks noGrp="1"/>
          </p:cNvSpPr>
          <p:nvPr>
            <p:ph sz="half" idx="2"/>
          </p:nvPr>
        </p:nvSpPr>
        <p:spPr>
          <a:xfrm>
            <a:off x="1550564" y="1451113"/>
            <a:ext cx="10286940" cy="278296"/>
          </a:xfrm>
        </p:spPr>
        <p:txBody>
          <a:bodyPr>
            <a:normAutofit lnSpcReduction="10000"/>
          </a:bodyPr>
          <a:lstStyle/>
          <a:p>
            <a:pPr marL="0" indent="0">
              <a:buNone/>
            </a:pPr>
            <a:r>
              <a:rPr lang="en-US" sz="2000" dirty="0">
                <a:solidFill>
                  <a:schemeClr val="accent4">
                    <a:lumMod val="50000"/>
                  </a:schemeClr>
                </a:solidFill>
                <a:effectLst>
                  <a:outerShdw blurRad="38100" dist="38100" dir="2700000" algn="tl">
                    <a:srgbClr val="000000">
                      <a:alpha val="43137"/>
                    </a:srgbClr>
                  </a:outerShdw>
                </a:effectLst>
              </a:rPr>
              <a:t>Now moving on to the 2</a:t>
            </a:r>
            <a:r>
              <a:rPr lang="en-US" sz="2000" baseline="30000" dirty="0">
                <a:solidFill>
                  <a:schemeClr val="accent4">
                    <a:lumMod val="50000"/>
                  </a:schemeClr>
                </a:solidFill>
                <a:effectLst>
                  <a:outerShdw blurRad="38100" dist="38100" dir="2700000" algn="tl">
                    <a:srgbClr val="000000">
                      <a:alpha val="43137"/>
                    </a:srgbClr>
                  </a:outerShdw>
                </a:effectLst>
              </a:rPr>
              <a:t>nd</a:t>
            </a:r>
            <a:r>
              <a:rPr lang="en-US" sz="2000" dirty="0">
                <a:solidFill>
                  <a:schemeClr val="accent4">
                    <a:lumMod val="50000"/>
                  </a:schemeClr>
                </a:solidFill>
                <a:effectLst>
                  <a:outerShdw blurRad="38100" dist="38100" dir="2700000" algn="tl">
                    <a:srgbClr val="000000">
                      <a:alpha val="43137"/>
                    </a:srgbClr>
                  </a:outerShdw>
                </a:effectLst>
              </a:rPr>
              <a:t> visualization :</a:t>
            </a:r>
          </a:p>
          <a:p>
            <a:pPr marL="0" indent="0">
              <a:buNone/>
            </a:pPr>
            <a:endParaRPr lang="en-US" sz="1400" dirty="0">
              <a:solidFill>
                <a:schemeClr val="accent4">
                  <a:lumMod val="50000"/>
                </a:schemeClr>
              </a:solidFill>
              <a:effectLst>
                <a:outerShdw blurRad="38100" dist="38100" dir="2700000" algn="tl">
                  <a:srgbClr val="000000">
                    <a:alpha val="43137"/>
                  </a:srgbClr>
                </a:outerShdw>
              </a:effectLst>
            </a:endParaRPr>
          </a:p>
          <a:p>
            <a:pPr marL="0" indent="0">
              <a:buNone/>
            </a:pPr>
            <a:endParaRPr lang="en-IN" sz="1400" dirty="0"/>
          </a:p>
        </p:txBody>
      </p:sp>
      <p:sp>
        <p:nvSpPr>
          <p:cNvPr id="4" name="Content Placeholder 3">
            <a:extLst>
              <a:ext uri="{FF2B5EF4-FFF2-40B4-BE49-F238E27FC236}">
                <a16:creationId xmlns:a16="http://schemas.microsoft.com/office/drawing/2014/main" id="{A55AE1C9-C836-D22C-B678-1A5B2C0ABFDE}"/>
              </a:ext>
            </a:extLst>
          </p:cNvPr>
          <p:cNvSpPr>
            <a:spLocks noGrp="1"/>
          </p:cNvSpPr>
          <p:nvPr>
            <p:ph sz="half" idx="15"/>
          </p:nvPr>
        </p:nvSpPr>
        <p:spPr>
          <a:xfrm>
            <a:off x="1302026" y="1948071"/>
            <a:ext cx="10704444" cy="4671390"/>
          </a:xfrm>
        </p:spPr>
        <p:txBody>
          <a:bodyPr>
            <a:normAutofit/>
          </a:bodyPr>
          <a:lstStyle/>
          <a:p>
            <a:pPr marL="342900" indent="-342900">
              <a:buAutoNum type="arabicPeriod" startAt="4"/>
            </a:pPr>
            <a:r>
              <a:rPr lang="en-US" sz="1400" dirty="0"/>
              <a:t>Give this visualization a meaningful name of  ‘ Changes in demand of product ’.</a:t>
            </a:r>
          </a:p>
          <a:p>
            <a:pPr marL="342900" indent="-342900">
              <a:buAutoNum type="arabicPeriod" startAt="4"/>
            </a:pPr>
            <a:endParaRPr lang="en-US" sz="1400" dirty="0"/>
          </a:p>
          <a:p>
            <a:pPr marL="342900" indent="-342900">
              <a:buAutoNum type="arabicPeriod" startAt="5"/>
            </a:pPr>
            <a:r>
              <a:rPr lang="en-US" sz="1400" dirty="0"/>
              <a:t>Here we will get to know the idea of how the demand of the product is changing , for that bring ‘order date’ in the column section and ‘sales’ in the row section.</a:t>
            </a:r>
          </a:p>
          <a:p>
            <a:pPr marL="342900" indent="-342900">
              <a:buAutoNum type="arabicPeriod" startAt="5"/>
            </a:pPr>
            <a:endParaRPr lang="en-US" sz="1400" dirty="0"/>
          </a:p>
          <a:p>
            <a:pPr marL="342900" indent="-342900">
              <a:buAutoNum type="arabicPeriod" startAt="5"/>
            </a:pPr>
            <a:endParaRPr lang="en-US" sz="1400" dirty="0"/>
          </a:p>
          <a:p>
            <a:pPr marL="342900" indent="-342900">
              <a:buAutoNum type="arabicPeriod" startAt="6"/>
            </a:pPr>
            <a:r>
              <a:rPr lang="en-US" sz="1400" dirty="0"/>
              <a:t>Now bring ‘region’ in the filter section and along with that bring ‘category’ in the Detail section under Marks area , then </a:t>
            </a:r>
            <a:r>
              <a:rPr lang="en-US" sz="1400" dirty="0" err="1"/>
              <a:t>Y’ear</a:t>
            </a:r>
            <a:r>
              <a:rPr lang="en-US" sz="1400" dirty="0"/>
              <a:t>’ under the color section, ‘Sales’ and ‘Quantity’ under label.</a:t>
            </a:r>
          </a:p>
          <a:p>
            <a:pPr marL="342900" indent="-342900">
              <a:buAutoNum type="arabicPeriod" startAt="6"/>
            </a:pPr>
            <a:endParaRPr lang="en-US" sz="1400" dirty="0"/>
          </a:p>
          <a:p>
            <a:pPr marL="0" indent="0">
              <a:buNone/>
            </a:pPr>
            <a:r>
              <a:rPr lang="en-IN" sz="1400" dirty="0"/>
              <a:t>7.     This </a:t>
            </a:r>
            <a:r>
              <a:rPr lang="en-IN" sz="1400" dirty="0" err="1"/>
              <a:t>color</a:t>
            </a:r>
            <a:r>
              <a:rPr lang="en-IN" sz="1400" dirty="0"/>
              <a:t> bar diagram clearly depicts how the products demand changed over the years , how much increase and decrease has taken            place . </a:t>
            </a:r>
          </a:p>
          <a:p>
            <a:pPr marL="0" indent="0">
              <a:buNone/>
            </a:pPr>
            <a:endParaRPr lang="en-IN" sz="1400" dirty="0"/>
          </a:p>
          <a:p>
            <a:pPr marL="0" indent="0">
              <a:buNone/>
            </a:pPr>
            <a:r>
              <a:rPr lang="en-IN" sz="1400" dirty="0"/>
              <a:t>8.     A clear picture has come in front which shows that the product of ‘Office supplies’ are in demand all the time. There is no such massive   fluctuation is visible.</a:t>
            </a:r>
          </a:p>
        </p:txBody>
      </p:sp>
      <p:sp>
        <p:nvSpPr>
          <p:cNvPr id="5" name="Slide Number Placeholder 4">
            <a:extLst>
              <a:ext uri="{FF2B5EF4-FFF2-40B4-BE49-F238E27FC236}">
                <a16:creationId xmlns:a16="http://schemas.microsoft.com/office/drawing/2014/main" id="{A7A0F97C-6C17-99BB-2A64-F910687C6596}"/>
              </a:ext>
            </a:extLst>
          </p:cNvPr>
          <p:cNvSpPr>
            <a:spLocks noGrp="1"/>
          </p:cNvSpPr>
          <p:nvPr>
            <p:ph type="sldNum" sz="quarter" idx="10"/>
          </p:nvPr>
        </p:nvSpPr>
        <p:spPr/>
        <p:txBody>
          <a:bodyPr/>
          <a:lstStyle/>
          <a:p>
            <a:fld id="{48F63A3B-78C7-47BE-AE5E-E10140E04643}" type="slidenum">
              <a:rPr lang="en-US" smtClean="0"/>
              <a:pPr/>
              <a:t>13</a:t>
            </a:fld>
            <a:endParaRPr lang="en-US" dirty="0"/>
          </a:p>
        </p:txBody>
      </p:sp>
    </p:spTree>
    <p:extLst>
      <p:ext uri="{BB962C8B-B14F-4D97-AF65-F5344CB8AC3E}">
        <p14:creationId xmlns:p14="http://schemas.microsoft.com/office/powerpoint/2010/main" val="209768631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6EE58B-D61E-CFFE-641C-8BEC6778121D}"/>
              </a:ext>
            </a:extLst>
          </p:cNvPr>
          <p:cNvSpPr>
            <a:spLocks noGrp="1"/>
          </p:cNvSpPr>
          <p:nvPr>
            <p:ph type="title"/>
          </p:nvPr>
        </p:nvSpPr>
        <p:spPr>
          <a:xfrm>
            <a:off x="636105" y="457200"/>
            <a:ext cx="6848060" cy="358817"/>
          </a:xfrm>
        </p:spPr>
        <p:txBody>
          <a:bodyPr/>
          <a:lstStyle/>
          <a:p>
            <a:r>
              <a:rPr lang="en-US" sz="1100" dirty="0"/>
              <a:t>Coming to the 3</a:t>
            </a:r>
            <a:r>
              <a:rPr lang="en-US" sz="1100" baseline="30000" dirty="0"/>
              <a:t>rd</a:t>
            </a:r>
            <a:r>
              <a:rPr lang="en-US" sz="1100" dirty="0"/>
              <a:t> visualization , giving it a name of ‘sales target’ .</a:t>
            </a:r>
            <a:endParaRPr lang="en-IN" sz="1100" dirty="0"/>
          </a:p>
        </p:txBody>
      </p:sp>
      <p:sp>
        <p:nvSpPr>
          <p:cNvPr id="7" name="Content Placeholder 6">
            <a:extLst>
              <a:ext uri="{FF2B5EF4-FFF2-40B4-BE49-F238E27FC236}">
                <a16:creationId xmlns:a16="http://schemas.microsoft.com/office/drawing/2014/main" id="{1399854C-D765-CCAC-A4CD-09BD9F6DDFAE}"/>
              </a:ext>
            </a:extLst>
          </p:cNvPr>
          <p:cNvSpPr>
            <a:spLocks noGrp="1"/>
          </p:cNvSpPr>
          <p:nvPr>
            <p:ph idx="1"/>
          </p:nvPr>
        </p:nvSpPr>
        <p:spPr>
          <a:xfrm>
            <a:off x="636105" y="1003852"/>
            <a:ext cx="6848060" cy="5595731"/>
          </a:xfrm>
        </p:spPr>
        <p:txBody>
          <a:bodyPr>
            <a:normAutofit/>
          </a:bodyPr>
          <a:lstStyle/>
          <a:p>
            <a:r>
              <a:rPr lang="en-US" sz="1400" dirty="0"/>
              <a:t>Here we are going to analyze that what all products beat the sales target . Which product is doing exceptionally good in the market.</a:t>
            </a:r>
          </a:p>
          <a:p>
            <a:endParaRPr lang="en-US" sz="1400" dirty="0"/>
          </a:p>
          <a:p>
            <a:pPr marL="342900" indent="-342900">
              <a:buAutoNum type="arabicPeriod"/>
            </a:pPr>
            <a:r>
              <a:rPr lang="en-US" sz="1400" dirty="0"/>
              <a:t>Bring ‘sales’ to the column section and ‘sub-category’ to the row section.</a:t>
            </a:r>
          </a:p>
          <a:p>
            <a:pPr marL="342900" indent="-342900">
              <a:buAutoNum type="arabicPeriod"/>
            </a:pPr>
            <a:endParaRPr lang="en-US" sz="1400" dirty="0"/>
          </a:p>
          <a:p>
            <a:pPr marL="342900" indent="-342900">
              <a:buAutoNum type="arabicPeriod"/>
            </a:pPr>
            <a:r>
              <a:rPr lang="en-US" sz="1400" dirty="0"/>
              <a:t>Again create filter of region by bringing ‘region’ to the filter section. From that check the ‘east’ box to get the result for the east region.</a:t>
            </a:r>
          </a:p>
          <a:p>
            <a:pPr marL="342900" indent="-342900">
              <a:buAutoNum type="arabicPeriod"/>
            </a:pPr>
            <a:endParaRPr lang="en-US" sz="1400" dirty="0"/>
          </a:p>
          <a:p>
            <a:pPr marL="342900" indent="-342900">
              <a:buAutoNum type="arabicPeriod"/>
            </a:pPr>
            <a:r>
              <a:rPr lang="en-US" sz="1400" dirty="0"/>
              <a:t> After this , drag and drop ‘profit’ to the color panel under marks area to see whether </a:t>
            </a:r>
          </a:p>
          <a:p>
            <a:r>
              <a:rPr lang="en-US" sz="1400" dirty="0"/>
              <a:t>         the products are making profit or loss .</a:t>
            </a:r>
          </a:p>
          <a:p>
            <a:endParaRPr lang="en-US" sz="1400" dirty="0"/>
          </a:p>
          <a:p>
            <a:pPr marL="342900" indent="-342900">
              <a:buAutoNum type="arabicPeriod" startAt="4"/>
            </a:pPr>
            <a:r>
              <a:rPr lang="en-US" sz="1400" dirty="0"/>
              <a:t>After this , bring ‘category’ under the label section to see clearly at glance which </a:t>
            </a:r>
            <a:endParaRPr lang="en-IN" sz="1400" dirty="0"/>
          </a:p>
          <a:p>
            <a:r>
              <a:rPr lang="en-IN" sz="1400" dirty="0"/>
              <a:t>        category is doing good and which is not.</a:t>
            </a:r>
          </a:p>
          <a:p>
            <a:endParaRPr lang="en-IN" sz="1400" dirty="0"/>
          </a:p>
          <a:p>
            <a:pPr marL="342900" indent="-342900">
              <a:buAutoNum type="arabicPeriod" startAt="5"/>
            </a:pPr>
            <a:r>
              <a:rPr lang="en-IN" sz="1400" dirty="0"/>
              <a:t>Now , to look at the sub-category of the product , create filter on sub-category which</a:t>
            </a:r>
          </a:p>
          <a:p>
            <a:r>
              <a:rPr lang="en-IN" sz="1400" dirty="0"/>
              <a:t>        will appear on the right side , through which you can see which product is contributing profit and loss under which category.</a:t>
            </a:r>
          </a:p>
          <a:p>
            <a:endParaRPr lang="en-IN" sz="1400" dirty="0"/>
          </a:p>
          <a:p>
            <a:pPr marL="342900" indent="-342900">
              <a:buAutoNum type="arabicPeriod" startAt="6"/>
            </a:pPr>
            <a:r>
              <a:rPr lang="en-IN" sz="1400" dirty="0"/>
              <a:t>From this it is clearly visible that , high sales doesn’t mean huge profit , here we can see that sales of Tables are very high but in actual it is making a tremendous loss . Same goes with Supplies and Bookcases.</a:t>
            </a:r>
          </a:p>
          <a:p>
            <a:pPr marL="342900" indent="-342900">
              <a:buAutoNum type="arabicPeriod" startAt="6"/>
            </a:pPr>
            <a:endParaRPr lang="en-IN" sz="1400" dirty="0"/>
          </a:p>
          <a:p>
            <a:pPr marL="342900" indent="-342900">
              <a:buAutoNum type="arabicPeriod" startAt="6"/>
            </a:pPr>
            <a:r>
              <a:rPr lang="en-IN" sz="1400" dirty="0"/>
              <a:t>Company should look at the cause of huge loss on these products.  </a:t>
            </a:r>
          </a:p>
          <a:p>
            <a:pPr marL="342900" indent="-342900">
              <a:buAutoNum type="arabicPeriod" startAt="6"/>
            </a:pPr>
            <a:endParaRPr lang="en-IN" sz="1400" dirty="0"/>
          </a:p>
          <a:p>
            <a:pPr marL="342900" indent="-342900">
              <a:buAutoNum type="arabicPeriod" startAt="6"/>
            </a:pPr>
            <a:r>
              <a:rPr lang="en-US" sz="1400" dirty="0"/>
              <a:t>We can see that ‘phones’ , ‘storages’ , ‘chairs’ are the best products with sales and profit .</a:t>
            </a:r>
          </a:p>
        </p:txBody>
      </p:sp>
      <p:pic>
        <p:nvPicPr>
          <p:cNvPr id="10" name="Picture Placeholder 9">
            <a:extLst>
              <a:ext uri="{FF2B5EF4-FFF2-40B4-BE49-F238E27FC236}">
                <a16:creationId xmlns:a16="http://schemas.microsoft.com/office/drawing/2014/main" id="{69B59003-99A6-15D7-7B5D-3A912FFAC548}"/>
              </a:ext>
            </a:extLst>
          </p:cNvPr>
          <p:cNvPicPr>
            <a:picLocks noGrp="1" noChangeAspect="1"/>
          </p:cNvPicPr>
          <p:nvPr>
            <p:ph type="pic" sz="quarter" idx="11"/>
          </p:nvPr>
        </p:nvPicPr>
        <p:blipFill>
          <a:blip r:embed="rId2"/>
          <a:srcRect l="28941" r="28941"/>
          <a:stretch/>
        </p:blipFill>
        <p:spPr>
          <a:xfrm>
            <a:off x="7633252" y="457200"/>
            <a:ext cx="4065035" cy="6271591"/>
          </a:xfrm>
        </p:spPr>
      </p:pic>
      <p:sp>
        <p:nvSpPr>
          <p:cNvPr id="5" name="Slide Number Placeholder 4">
            <a:extLst>
              <a:ext uri="{FF2B5EF4-FFF2-40B4-BE49-F238E27FC236}">
                <a16:creationId xmlns:a16="http://schemas.microsoft.com/office/drawing/2014/main" id="{A40127D0-050D-E68E-F5B6-987B7089561B}"/>
              </a:ext>
            </a:extLst>
          </p:cNvPr>
          <p:cNvSpPr>
            <a:spLocks noGrp="1"/>
          </p:cNvSpPr>
          <p:nvPr>
            <p:ph type="sldNum" sz="quarter" idx="4294967295"/>
          </p:nvPr>
        </p:nvSpPr>
        <p:spPr>
          <a:xfrm>
            <a:off x="11204575" y="457200"/>
            <a:ext cx="987425" cy="471488"/>
          </a:xfrm>
        </p:spPr>
        <p:txBody>
          <a:bodyPr/>
          <a:lstStyle/>
          <a:p>
            <a:fld id="{48F63A3B-78C7-47BE-AE5E-E10140E04643}" type="slidenum">
              <a:rPr lang="en-US" smtClean="0"/>
              <a:pPr/>
              <a:t>14</a:t>
            </a:fld>
            <a:endParaRPr lang="en-US" dirty="0"/>
          </a:p>
        </p:txBody>
      </p:sp>
    </p:spTree>
    <p:extLst>
      <p:ext uri="{BB962C8B-B14F-4D97-AF65-F5344CB8AC3E}">
        <p14:creationId xmlns:p14="http://schemas.microsoft.com/office/powerpoint/2010/main" val="417692422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10FA2-6478-1EBE-3D53-4573157CF9D6}"/>
              </a:ext>
            </a:extLst>
          </p:cNvPr>
          <p:cNvSpPr>
            <a:spLocks noGrp="1"/>
          </p:cNvSpPr>
          <p:nvPr>
            <p:ph type="title"/>
          </p:nvPr>
        </p:nvSpPr>
        <p:spPr>
          <a:xfrm>
            <a:off x="523461" y="487017"/>
            <a:ext cx="6811617" cy="407505"/>
          </a:xfrm>
        </p:spPr>
        <p:txBody>
          <a:bodyPr/>
          <a:lstStyle/>
          <a:p>
            <a:r>
              <a:rPr lang="en-US" sz="1200" dirty="0"/>
              <a:t>Moving towards the last visualization that is a map view which is named as ‘state wise sales’ </a:t>
            </a:r>
            <a:endParaRPr lang="en-IN" sz="1200" dirty="0"/>
          </a:p>
        </p:txBody>
      </p:sp>
      <p:sp>
        <p:nvSpPr>
          <p:cNvPr id="3" name="Content Placeholder 2">
            <a:extLst>
              <a:ext uri="{FF2B5EF4-FFF2-40B4-BE49-F238E27FC236}">
                <a16:creationId xmlns:a16="http://schemas.microsoft.com/office/drawing/2014/main" id="{7F78F9B0-F738-A826-19AE-B56D9AB32FAA}"/>
              </a:ext>
            </a:extLst>
          </p:cNvPr>
          <p:cNvSpPr>
            <a:spLocks noGrp="1"/>
          </p:cNvSpPr>
          <p:nvPr>
            <p:ph idx="1"/>
          </p:nvPr>
        </p:nvSpPr>
        <p:spPr>
          <a:xfrm>
            <a:off x="626165" y="1093304"/>
            <a:ext cx="6708913" cy="5546035"/>
          </a:xfrm>
        </p:spPr>
        <p:txBody>
          <a:bodyPr>
            <a:normAutofit lnSpcReduction="10000"/>
          </a:bodyPr>
          <a:lstStyle/>
          <a:p>
            <a:r>
              <a:rPr lang="en-US" sz="1400" dirty="0"/>
              <a:t>1. Here we are going to make the visualization which will depict the map of USA and the states of East USA , which of them are giving highest sales in making.</a:t>
            </a:r>
          </a:p>
          <a:p>
            <a:pPr marL="342900" indent="-342900">
              <a:buAutoNum type="arabicPeriod"/>
            </a:pPr>
            <a:endParaRPr lang="en-US" sz="1400" dirty="0"/>
          </a:p>
          <a:p>
            <a:pPr marL="0" indent="0">
              <a:buNone/>
            </a:pPr>
            <a:r>
              <a:rPr lang="en-US" sz="1400" dirty="0"/>
              <a:t>2. To build a map , Geographical field should be present your data field set like : Postal code , City , Country, Region etc.</a:t>
            </a:r>
          </a:p>
          <a:p>
            <a:pPr marL="0" indent="0">
              <a:buNone/>
            </a:pPr>
            <a:endParaRPr lang="en-US" sz="1400" dirty="0"/>
          </a:p>
          <a:p>
            <a:pPr marL="0" indent="0">
              <a:buNone/>
            </a:pPr>
            <a:r>
              <a:rPr lang="en-US" sz="1400" dirty="0"/>
              <a:t>3. Select  ‘State’  drag and drop it to the ‘Detail’ panel under Marks cards.</a:t>
            </a:r>
          </a:p>
          <a:p>
            <a:pPr marL="0" indent="0">
              <a:buNone/>
            </a:pPr>
            <a:endParaRPr lang="en-US" sz="1400" dirty="0"/>
          </a:p>
          <a:p>
            <a:pPr marL="0" indent="0">
              <a:buNone/>
            </a:pPr>
            <a:r>
              <a:rPr lang="en-US" sz="1400" dirty="0"/>
              <a:t>4. The default map of India will appear as we are using Tableau in India , so to bring it to the map of USA we have to go to ‘MAP’ menu on the top, go for ‘Edit locations’ &gt; select United states.</a:t>
            </a:r>
          </a:p>
          <a:p>
            <a:pPr marL="0" indent="0">
              <a:buNone/>
            </a:pPr>
            <a:endParaRPr lang="en-US" sz="1400" dirty="0"/>
          </a:p>
          <a:p>
            <a:pPr marL="0" indent="0">
              <a:buNone/>
            </a:pPr>
            <a:r>
              <a:rPr lang="en-US" sz="1400" dirty="0"/>
              <a:t>5. Now select  ‘Region’ drag and drop it to the filter area , here we will select East USA . </a:t>
            </a:r>
          </a:p>
          <a:p>
            <a:pPr marL="0" indent="0">
              <a:buNone/>
            </a:pPr>
            <a:endParaRPr lang="en-US" sz="1400" dirty="0"/>
          </a:p>
          <a:p>
            <a:pPr marL="0" indent="0">
              <a:buNone/>
            </a:pPr>
            <a:r>
              <a:rPr lang="en-US" sz="1400" dirty="0"/>
              <a:t>6. Select ‘Sales’ drag and drop it to the ‘color panel’ under ‘Marks’ , it will create your map as filled map. </a:t>
            </a:r>
          </a:p>
          <a:p>
            <a:pPr marL="0" indent="0">
              <a:buNone/>
            </a:pPr>
            <a:endParaRPr lang="en-US" sz="1400" dirty="0"/>
          </a:p>
          <a:p>
            <a:pPr marL="0" indent="0">
              <a:buNone/>
            </a:pPr>
            <a:r>
              <a:rPr lang="en-US" sz="1400" dirty="0"/>
              <a:t>7. </a:t>
            </a:r>
            <a:r>
              <a:rPr lang="en-US" sz="1400" dirty="0">
                <a:latin typeface="Aptos" panose="020B0004020202020204" pitchFamily="34" charset="0"/>
              </a:rPr>
              <a:t>SIMILARLY TO THE PREVIOUS VISUALIZATION , again put  ‘category’ , ‘sub-category’ , ‘region’ , ‘state’ under the filter section.</a:t>
            </a:r>
          </a:p>
          <a:p>
            <a:pPr marL="0" indent="0">
              <a:buNone/>
            </a:pPr>
            <a:endParaRPr lang="en-US" sz="1400" dirty="0">
              <a:latin typeface="Aptos" panose="020B0004020202020204" pitchFamily="34" charset="0"/>
            </a:endParaRPr>
          </a:p>
          <a:p>
            <a:r>
              <a:rPr lang="en-US" sz="1400" dirty="0">
                <a:latin typeface="Aptos" panose="020B0004020202020204" pitchFamily="34" charset="0"/>
              </a:rPr>
              <a:t>8. </a:t>
            </a:r>
            <a:r>
              <a:rPr lang="en-US" sz="1400" dirty="0"/>
              <a:t>After all these implications , we can see 14 states with color Red and Yellow that which of them are making loss and profit .</a:t>
            </a:r>
          </a:p>
          <a:p>
            <a:endParaRPr lang="en-US" sz="1400" dirty="0"/>
          </a:p>
          <a:p>
            <a:r>
              <a:rPr lang="en-US" sz="1400" dirty="0"/>
              <a:t>9. The highest profit can be clearly seen in New-</a:t>
            </a:r>
            <a:r>
              <a:rPr lang="en-US" sz="1400" dirty="0" err="1"/>
              <a:t>york</a:t>
            </a:r>
            <a:r>
              <a:rPr lang="en-US" sz="1400" dirty="0"/>
              <a:t> and the maximum loss can be seen in the state of West Virginia .</a:t>
            </a:r>
          </a:p>
          <a:p>
            <a:endParaRPr lang="en-US" sz="1400" dirty="0"/>
          </a:p>
          <a:p>
            <a:r>
              <a:rPr lang="en-US" sz="1400" dirty="0"/>
              <a:t>10. To display names of the states on the map itself , drag and drop ‘state’ into the ‘Label’ section under Marks.</a:t>
            </a:r>
          </a:p>
          <a:p>
            <a:endParaRPr lang="en-US" sz="1400" dirty="0"/>
          </a:p>
          <a:p>
            <a:pPr marL="0" indent="0">
              <a:buNone/>
            </a:pPr>
            <a:endParaRPr lang="en-US" sz="1400" dirty="0"/>
          </a:p>
          <a:p>
            <a:endParaRPr lang="en-IN" sz="1400" dirty="0"/>
          </a:p>
        </p:txBody>
      </p:sp>
      <p:pic>
        <p:nvPicPr>
          <p:cNvPr id="6" name="Picture Placeholder 5">
            <a:extLst>
              <a:ext uri="{FF2B5EF4-FFF2-40B4-BE49-F238E27FC236}">
                <a16:creationId xmlns:a16="http://schemas.microsoft.com/office/drawing/2014/main" id="{AF2E5E94-81E4-5CC3-B1FE-C125D49F94A8}"/>
              </a:ext>
            </a:extLst>
          </p:cNvPr>
          <p:cNvPicPr>
            <a:picLocks noGrp="1" noChangeAspect="1"/>
          </p:cNvPicPr>
          <p:nvPr>
            <p:ph type="pic" sz="quarter" idx="11"/>
          </p:nvPr>
        </p:nvPicPr>
        <p:blipFill>
          <a:blip r:embed="rId2"/>
          <a:srcRect l="28938" r="28938"/>
          <a:stretch>
            <a:fillRect/>
          </a:stretch>
        </p:blipFill>
        <p:spPr>
          <a:xfrm>
            <a:off x="7414194" y="487017"/>
            <a:ext cx="4254345" cy="6271592"/>
          </a:xfrm>
        </p:spPr>
      </p:pic>
    </p:spTree>
    <p:extLst>
      <p:ext uri="{BB962C8B-B14F-4D97-AF65-F5344CB8AC3E}">
        <p14:creationId xmlns:p14="http://schemas.microsoft.com/office/powerpoint/2010/main" val="3857937905"/>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2C5-0C9E-B582-A8FE-B45E70A01E7F}"/>
              </a:ext>
            </a:extLst>
          </p:cNvPr>
          <p:cNvSpPr>
            <a:spLocks noGrp="1"/>
          </p:cNvSpPr>
          <p:nvPr>
            <p:ph type="ctrTitle"/>
          </p:nvPr>
        </p:nvSpPr>
        <p:spPr>
          <a:xfrm>
            <a:off x="1103243" y="-2226366"/>
            <a:ext cx="5526158" cy="924339"/>
          </a:xfrm>
        </p:spPr>
        <p:txBody>
          <a:bodyPr/>
          <a:lstStyle/>
          <a:p>
            <a:r>
              <a:rPr lang="en-US" dirty="0"/>
              <a:t>Thank </a:t>
            </a:r>
            <a:br>
              <a:rPr lang="en-US" dirty="0"/>
            </a:br>
            <a:r>
              <a:rPr lang="en-US" dirty="0"/>
              <a:t>you</a:t>
            </a:r>
          </a:p>
        </p:txBody>
      </p:sp>
      <p:sp>
        <p:nvSpPr>
          <p:cNvPr id="3" name="Subtitle 2">
            <a:extLst>
              <a:ext uri="{FF2B5EF4-FFF2-40B4-BE49-F238E27FC236}">
                <a16:creationId xmlns:a16="http://schemas.microsoft.com/office/drawing/2014/main" id="{D8B5CEF2-E667-BBB5-2EA6-C06F93B6DE12}"/>
              </a:ext>
            </a:extLst>
          </p:cNvPr>
          <p:cNvSpPr>
            <a:spLocks noGrp="1"/>
          </p:cNvSpPr>
          <p:nvPr>
            <p:ph type="subTitle" idx="1"/>
          </p:nvPr>
        </p:nvSpPr>
        <p:spPr>
          <a:xfrm>
            <a:off x="159026" y="2126974"/>
            <a:ext cx="7235687" cy="447261"/>
          </a:xfrm>
        </p:spPr>
        <p:txBody>
          <a:bodyPr>
            <a:normAutofit/>
          </a:bodyPr>
          <a:lstStyle/>
          <a:p>
            <a:r>
              <a:rPr lang="en-US" sz="2800" dirty="0">
                <a:solidFill>
                  <a:schemeClr val="accent6">
                    <a:lumMod val="40000"/>
                    <a:lumOff val="60000"/>
                  </a:schemeClr>
                </a:solidFill>
                <a:effectLst>
                  <a:outerShdw blurRad="38100" dist="38100" dir="2700000" algn="tl">
                    <a:srgbClr val="000000">
                      <a:alpha val="43137"/>
                    </a:srgbClr>
                  </a:outerShdw>
                </a:effectLst>
              </a:rPr>
              <a:t>            </a:t>
            </a:r>
            <a:r>
              <a:rPr lang="en-US" sz="2800" u="sng" dirty="0">
                <a:solidFill>
                  <a:schemeClr val="accent6">
                    <a:lumMod val="40000"/>
                    <a:lumOff val="60000"/>
                  </a:schemeClr>
                </a:solidFill>
                <a:effectLst>
                  <a:outerShdw blurRad="38100" dist="38100" dir="2700000" algn="tl">
                    <a:srgbClr val="000000">
                      <a:alpha val="43137"/>
                    </a:srgbClr>
                  </a:outerShdw>
                </a:effectLst>
              </a:rPr>
              <a:t>MAKING OF THE DASHBOARD 2</a:t>
            </a:r>
          </a:p>
          <a:p>
            <a:endParaRPr lang="en-US" sz="2800" dirty="0">
              <a:solidFill>
                <a:schemeClr val="accent6">
                  <a:lumMod val="40000"/>
                  <a:lumOff val="60000"/>
                </a:schemeClr>
              </a:solidFill>
              <a:effectLst>
                <a:outerShdw blurRad="38100" dist="38100" dir="2700000" algn="tl">
                  <a:srgbClr val="000000">
                    <a:alpha val="43137"/>
                  </a:srgbClr>
                </a:outerShdw>
              </a:effectLst>
            </a:endParaRPr>
          </a:p>
          <a:p>
            <a:endParaRPr lang="en-US" sz="2800" dirty="0">
              <a:solidFill>
                <a:schemeClr val="accent6">
                  <a:lumMod val="40000"/>
                  <a:lumOff val="60000"/>
                </a:schemeClr>
              </a:solidFill>
              <a:effectLst>
                <a:outerShdw blurRad="38100" dist="38100" dir="2700000" algn="tl">
                  <a:srgbClr val="000000">
                    <a:alpha val="43137"/>
                  </a:srgbClr>
                </a:outerShdw>
              </a:effectLst>
            </a:endParaRPr>
          </a:p>
          <a:p>
            <a:endParaRPr lang="en-US" sz="2800" dirty="0">
              <a:solidFill>
                <a:schemeClr val="accent6">
                  <a:lumMod val="40000"/>
                  <a:lumOff val="6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7317304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46EF1-9E26-4A8A-F779-BB45ED56DE06}"/>
              </a:ext>
            </a:extLst>
          </p:cNvPr>
          <p:cNvSpPr>
            <a:spLocks noGrp="1"/>
          </p:cNvSpPr>
          <p:nvPr>
            <p:ph type="ctrTitle"/>
          </p:nvPr>
        </p:nvSpPr>
        <p:spPr>
          <a:xfrm>
            <a:off x="914401" y="-1262270"/>
            <a:ext cx="5715000" cy="168967"/>
          </a:xfrm>
        </p:spPr>
        <p:txBody>
          <a:bodyPr/>
          <a:lstStyle/>
          <a:p>
            <a:endParaRPr lang="en-IN" dirty="0"/>
          </a:p>
        </p:txBody>
      </p:sp>
      <p:sp>
        <p:nvSpPr>
          <p:cNvPr id="3" name="Subtitle 2">
            <a:extLst>
              <a:ext uri="{FF2B5EF4-FFF2-40B4-BE49-F238E27FC236}">
                <a16:creationId xmlns:a16="http://schemas.microsoft.com/office/drawing/2014/main" id="{D246C78D-113D-FE27-F569-525A5F50FCED}"/>
              </a:ext>
            </a:extLst>
          </p:cNvPr>
          <p:cNvSpPr>
            <a:spLocks noGrp="1"/>
          </p:cNvSpPr>
          <p:nvPr>
            <p:ph type="subTitle" idx="1"/>
          </p:nvPr>
        </p:nvSpPr>
        <p:spPr>
          <a:xfrm>
            <a:off x="178904" y="337931"/>
            <a:ext cx="7026965" cy="6132444"/>
          </a:xfrm>
        </p:spPr>
        <p:txBody>
          <a:bodyPr>
            <a:normAutofit/>
          </a:bodyPr>
          <a:lstStyle/>
          <a:p>
            <a:pPr marL="342900" indent="-342900">
              <a:buAutoNum type="arabicPeriod"/>
            </a:pPr>
            <a:r>
              <a:rPr lang="en-US" sz="1600" dirty="0"/>
              <a:t>Click on the icon below , near to worksheet </a:t>
            </a:r>
            <a:r>
              <a:rPr lang="en-US" sz="1600" dirty="0" err="1"/>
              <a:t>i.e</a:t>
            </a:r>
            <a:r>
              <a:rPr lang="en-US" sz="1600" dirty="0"/>
              <a:t> New Dashboard.</a:t>
            </a:r>
          </a:p>
          <a:p>
            <a:pPr marL="342900" indent="-342900">
              <a:buAutoNum type="arabicPeriod"/>
            </a:pPr>
            <a:endParaRPr lang="en-US" sz="1600" dirty="0"/>
          </a:p>
          <a:p>
            <a:r>
              <a:rPr lang="en-US" sz="1600" dirty="0"/>
              <a:t>2. It is always advisable to not to use more than 5 visualization while creating dashboard because it looks very congested and it becomes difficult to understand the motive of that dashboard.</a:t>
            </a:r>
          </a:p>
          <a:p>
            <a:endParaRPr lang="en-US" sz="1600" dirty="0"/>
          </a:p>
          <a:p>
            <a:r>
              <a:rPr lang="en-US" sz="1600" dirty="0"/>
              <a:t>3. You can see all your visualizations that you have made on the left hand side with the appropriate name that has been assigned to them by the user .</a:t>
            </a:r>
          </a:p>
          <a:p>
            <a:endParaRPr lang="en-US" sz="1600" dirty="0"/>
          </a:p>
          <a:p>
            <a:r>
              <a:rPr lang="en-US" sz="1600" dirty="0"/>
              <a:t>4. As I have created 4 visualizations , I can see all my 4 visualizations .</a:t>
            </a:r>
          </a:p>
          <a:p>
            <a:endParaRPr lang="en-US" sz="1600" dirty="0"/>
          </a:p>
          <a:p>
            <a:r>
              <a:rPr lang="en-US" sz="1600" dirty="0"/>
              <a:t>5. Now select ‘Sales forecast’ and drop it to the blank space of the dashboard.</a:t>
            </a:r>
          </a:p>
          <a:p>
            <a:endParaRPr lang="en-US" sz="1600" dirty="0"/>
          </a:p>
          <a:p>
            <a:r>
              <a:rPr lang="en-US" sz="1600" dirty="0"/>
              <a:t>6. Now select ‘Changes in demand of product’ drag and drop it on the right side of the ‘Sales forecast’.</a:t>
            </a:r>
          </a:p>
          <a:p>
            <a:endParaRPr lang="en-US" sz="1600" dirty="0"/>
          </a:p>
          <a:p>
            <a:r>
              <a:rPr lang="en-US" sz="1600" dirty="0"/>
              <a:t>7. Now select ‘Sales Target’ drag and drop it on the down side of the ‘Changes in demand of the product’.</a:t>
            </a:r>
          </a:p>
          <a:p>
            <a:endParaRPr lang="en-US" sz="1600" dirty="0"/>
          </a:p>
          <a:p>
            <a:r>
              <a:rPr lang="en-US" sz="1600" dirty="0"/>
              <a:t>8. Now select ‘State-wise Sales’ drag and drop it to the left of ‘Sales target’.</a:t>
            </a:r>
          </a:p>
          <a:p>
            <a:endParaRPr lang="en-US" sz="1600" dirty="0"/>
          </a:p>
          <a:p>
            <a:endParaRPr lang="en-IN" sz="1600" dirty="0"/>
          </a:p>
        </p:txBody>
      </p:sp>
    </p:spTree>
    <p:extLst>
      <p:ext uri="{BB962C8B-B14F-4D97-AF65-F5344CB8AC3E}">
        <p14:creationId xmlns:p14="http://schemas.microsoft.com/office/powerpoint/2010/main" val="2689227319"/>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35A64-66EC-6350-0C4D-8DC2D33D6C8D}"/>
              </a:ext>
            </a:extLst>
          </p:cNvPr>
          <p:cNvSpPr>
            <a:spLocks noGrp="1"/>
          </p:cNvSpPr>
          <p:nvPr>
            <p:ph type="ctrTitle"/>
          </p:nvPr>
        </p:nvSpPr>
        <p:spPr>
          <a:xfrm>
            <a:off x="914401" y="-2286000"/>
            <a:ext cx="5715000" cy="1709531"/>
          </a:xfrm>
        </p:spPr>
        <p:txBody>
          <a:bodyPr/>
          <a:lstStyle/>
          <a:p>
            <a:endParaRPr lang="en-IN" dirty="0"/>
          </a:p>
        </p:txBody>
      </p:sp>
      <p:sp>
        <p:nvSpPr>
          <p:cNvPr id="3" name="Subtitle 2">
            <a:extLst>
              <a:ext uri="{FF2B5EF4-FFF2-40B4-BE49-F238E27FC236}">
                <a16:creationId xmlns:a16="http://schemas.microsoft.com/office/drawing/2014/main" id="{90E3CB60-F8D8-8184-FEE3-4D17BB8C9414}"/>
              </a:ext>
            </a:extLst>
          </p:cNvPr>
          <p:cNvSpPr>
            <a:spLocks noGrp="1"/>
          </p:cNvSpPr>
          <p:nvPr>
            <p:ph type="subTitle" idx="1"/>
          </p:nvPr>
        </p:nvSpPr>
        <p:spPr>
          <a:xfrm>
            <a:off x="198782" y="387625"/>
            <a:ext cx="6937513" cy="6162261"/>
          </a:xfrm>
        </p:spPr>
        <p:txBody>
          <a:bodyPr>
            <a:normAutofit/>
          </a:bodyPr>
          <a:lstStyle/>
          <a:p>
            <a:r>
              <a:rPr lang="en-US" sz="1600" dirty="0"/>
              <a:t>9. At this point , it is a static dashboard where no interactivity is present , now at this stage we have to make it interactive in a manner that it behave like dynamic in nature .</a:t>
            </a:r>
          </a:p>
          <a:p>
            <a:endParaRPr lang="en-US" sz="1600" dirty="0"/>
          </a:p>
          <a:p>
            <a:r>
              <a:rPr lang="en-US" sz="1600" dirty="0"/>
              <a:t>10. Now we have to hide the titles of individual visualizations because in dashboard , individual headings makes no sense . So , just right click on the header &gt; select hide title. </a:t>
            </a:r>
          </a:p>
          <a:p>
            <a:endParaRPr lang="en-US" sz="1600" dirty="0"/>
          </a:p>
          <a:p>
            <a:r>
              <a:rPr lang="en-US" sz="1600" dirty="0"/>
              <a:t>11. Now I want only the map visualization act as a master visualization , as I select a particular state , the other visualizations changes accordingly, so  Select ‘State-wise profit’ in the dashboard and click the use as filter icon (funnel shaped) in the upper right corner.</a:t>
            </a:r>
          </a:p>
          <a:p>
            <a:endParaRPr lang="en-US" sz="1600" dirty="0"/>
          </a:p>
          <a:p>
            <a:r>
              <a:rPr lang="en-US" sz="1600" dirty="0"/>
              <a:t>12 . The previous step brings interactivity among all the visualizations.</a:t>
            </a:r>
          </a:p>
          <a:p>
            <a:endParaRPr lang="en-US" sz="1600" dirty="0"/>
          </a:p>
          <a:p>
            <a:r>
              <a:rPr lang="en-US" sz="1600" dirty="0"/>
              <a:t>13.  Now the dashboard is fully interactive and the output will change as your input requests changes.</a:t>
            </a:r>
          </a:p>
          <a:p>
            <a:r>
              <a:rPr lang="en-US" sz="1600" dirty="0"/>
              <a:t>14. We can now easily find out just by looking , that what product in what state            </a:t>
            </a:r>
          </a:p>
          <a:p>
            <a:r>
              <a:rPr lang="en-US" sz="1600" dirty="0"/>
              <a:t>      making highest sales and which one is not.</a:t>
            </a:r>
          </a:p>
          <a:p>
            <a:endParaRPr lang="en-US" sz="1600" dirty="0"/>
          </a:p>
          <a:p>
            <a:endParaRPr lang="en-US" sz="1600" dirty="0"/>
          </a:p>
          <a:p>
            <a:endParaRPr lang="en-IN" sz="1600" dirty="0"/>
          </a:p>
        </p:txBody>
      </p:sp>
    </p:spTree>
    <p:extLst>
      <p:ext uri="{BB962C8B-B14F-4D97-AF65-F5344CB8AC3E}">
        <p14:creationId xmlns:p14="http://schemas.microsoft.com/office/powerpoint/2010/main" val="3449683815"/>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5EDE28-A572-F095-32E1-E2AFC6CCBD7F}"/>
              </a:ext>
            </a:extLst>
          </p:cNvPr>
          <p:cNvSpPr>
            <a:spLocks noGrp="1"/>
          </p:cNvSpPr>
          <p:nvPr>
            <p:ph type="ctrTitle"/>
          </p:nvPr>
        </p:nvSpPr>
        <p:spPr/>
        <p:txBody>
          <a:bodyPr/>
          <a:lstStyle/>
          <a:p>
            <a:r>
              <a:rPr lang="en-US" u="sng" dirty="0">
                <a:solidFill>
                  <a:schemeClr val="accent4">
                    <a:lumMod val="75000"/>
                  </a:schemeClr>
                </a:solidFill>
              </a:rPr>
              <a:t>Thankyou!!!!!!!!!!!</a:t>
            </a:r>
            <a:endParaRPr lang="en-IN" u="sng" dirty="0">
              <a:solidFill>
                <a:schemeClr val="accent4">
                  <a:lumMod val="75000"/>
                </a:schemeClr>
              </a:solidFill>
            </a:endParaRPr>
          </a:p>
        </p:txBody>
      </p:sp>
    </p:spTree>
    <p:extLst>
      <p:ext uri="{BB962C8B-B14F-4D97-AF65-F5344CB8AC3E}">
        <p14:creationId xmlns:p14="http://schemas.microsoft.com/office/powerpoint/2010/main" val="4173506787"/>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p:nvPr>
        </p:nvSpPr>
        <p:spPr>
          <a:xfrm>
            <a:off x="914400" y="1818861"/>
            <a:ext cx="6583680" cy="769770"/>
          </a:xfrm>
        </p:spPr>
        <p:txBody>
          <a:bodyPr/>
          <a:lstStyle/>
          <a:p>
            <a:r>
              <a:rPr lang="en-US" u="sng" dirty="0">
                <a:solidFill>
                  <a:schemeClr val="accent1">
                    <a:lumMod val="50000"/>
                  </a:schemeClr>
                </a:solidFill>
                <a:effectLst>
                  <a:outerShdw blurRad="38100" dist="38100" dir="2700000" algn="tl">
                    <a:srgbClr val="000000">
                      <a:alpha val="43137"/>
                    </a:srgbClr>
                  </a:outerShdw>
                </a:effectLst>
                <a:latin typeface="Arial" panose="020B0604020202020204" pitchFamily="34" charset="0"/>
              </a:rPr>
              <a:t>P</a:t>
            </a:r>
            <a:r>
              <a:rPr lang="en-IN" u="sng" dirty="0" err="1">
                <a:solidFill>
                  <a:schemeClr val="accent1">
                    <a:lumMod val="50000"/>
                  </a:schemeClr>
                </a:solidFill>
                <a:effectLst>
                  <a:outerShdw blurRad="38100" dist="38100" dir="2700000" algn="tl">
                    <a:srgbClr val="000000">
                      <a:alpha val="43137"/>
                    </a:srgbClr>
                  </a:outerShdw>
                </a:effectLst>
                <a:latin typeface="Arial" panose="020B0604020202020204" pitchFamily="34" charset="0"/>
              </a:rPr>
              <a:t>roject</a:t>
            </a:r>
            <a:r>
              <a:rPr lang="en-IN" u="sng" dirty="0">
                <a:solidFill>
                  <a:schemeClr val="accent1">
                    <a:lumMod val="50000"/>
                  </a:schemeClr>
                </a:solidFill>
                <a:effectLst>
                  <a:outerShdw blurRad="38100" dist="38100" dir="2700000" algn="tl">
                    <a:srgbClr val="000000">
                      <a:alpha val="43137"/>
                    </a:srgbClr>
                  </a:outerShdw>
                </a:effectLst>
                <a:latin typeface="Arial" panose="020B0604020202020204" pitchFamily="34" charset="0"/>
              </a:rPr>
              <a:t> objective:</a:t>
            </a:r>
            <a:br>
              <a:rPr lang="en-IN" u="sng" dirty="0">
                <a:solidFill>
                  <a:schemeClr val="accent1">
                    <a:lumMod val="50000"/>
                  </a:schemeClr>
                </a:solidFill>
                <a:effectLst>
                  <a:outerShdw blurRad="38100" dist="38100" dir="2700000" algn="tl">
                    <a:srgbClr val="000000">
                      <a:alpha val="43137"/>
                    </a:srgbClr>
                  </a:outerShdw>
                </a:effectLst>
                <a:latin typeface="Arial" panose="020B0604020202020204" pitchFamily="34" charset="0"/>
              </a:rPr>
            </a:br>
            <a:br>
              <a:rPr lang="en-IN" u="sng" dirty="0">
                <a:solidFill>
                  <a:schemeClr val="accent1">
                    <a:lumMod val="50000"/>
                  </a:schemeClr>
                </a:solidFill>
                <a:effectLst>
                  <a:outerShdw blurRad="38100" dist="38100" dir="2700000" algn="tl">
                    <a:srgbClr val="000000">
                      <a:alpha val="43137"/>
                    </a:srgbClr>
                  </a:outerShdw>
                </a:effectLst>
                <a:latin typeface="Arial" panose="020B0604020202020204" pitchFamily="34" charset="0"/>
              </a:rPr>
            </a:br>
            <a:br>
              <a:rPr lang="en-IN" u="sng" dirty="0">
                <a:solidFill>
                  <a:schemeClr val="accent1">
                    <a:lumMod val="50000"/>
                  </a:schemeClr>
                </a:solidFill>
                <a:effectLst>
                  <a:outerShdw blurRad="38100" dist="38100" dir="2700000" algn="tl">
                    <a:srgbClr val="000000">
                      <a:alpha val="43137"/>
                    </a:srgbClr>
                  </a:outerShdw>
                </a:effectLst>
                <a:latin typeface="Arial" panose="020B0604020202020204" pitchFamily="34" charset="0"/>
              </a:rPr>
            </a:br>
            <a:r>
              <a:rPr lang="en-IN" u="sng" dirty="0">
                <a:solidFill>
                  <a:schemeClr val="accent1">
                    <a:lumMod val="50000"/>
                  </a:schemeClr>
                </a:solidFill>
                <a:effectLst>
                  <a:outerShdw blurRad="38100" dist="38100" dir="2700000" algn="tl">
                    <a:srgbClr val="000000">
                      <a:alpha val="43137"/>
                    </a:srgbClr>
                  </a:outerShdw>
                </a:effectLst>
                <a:latin typeface="Arial" panose="020B0604020202020204" pitchFamily="34" charset="0"/>
              </a:rPr>
              <a:t>DASHBOARD 1</a:t>
            </a:r>
            <a:endParaRPr lang="en-US" u="sng" dirty="0">
              <a:solidFill>
                <a:schemeClr val="accent1">
                  <a:lumMod val="50000"/>
                </a:schemeClr>
              </a:solidFill>
              <a:effectLst>
                <a:outerShdw blurRad="38100" dist="38100" dir="2700000" algn="tl">
                  <a:srgbClr val="000000">
                    <a:alpha val="43137"/>
                  </a:srgbClr>
                </a:outerShdw>
              </a:effectLst>
            </a:endParaRPr>
          </a:p>
        </p:txBody>
      </p:sp>
      <p:graphicFrame>
        <p:nvGraphicFramePr>
          <p:cNvPr id="5" name="Content Placeholder 4">
            <a:extLst>
              <a:ext uri="{FF2B5EF4-FFF2-40B4-BE49-F238E27FC236}">
                <a16:creationId xmlns:a16="http://schemas.microsoft.com/office/drawing/2014/main" id="{08209D16-4115-F6CF-FCC5-DBD7DBAF067B}"/>
              </a:ext>
            </a:extLst>
          </p:cNvPr>
          <p:cNvGraphicFramePr>
            <a:graphicFrameLocks noGrp="1"/>
          </p:cNvGraphicFramePr>
          <p:nvPr>
            <p:ph idx="1"/>
            <p:extLst>
              <p:ext uri="{D42A27DB-BD31-4B8C-83A1-F6EECF244321}">
                <p14:modId xmlns:p14="http://schemas.microsoft.com/office/powerpoint/2010/main" val="84003215"/>
              </p:ext>
            </p:extLst>
          </p:nvPr>
        </p:nvGraphicFramePr>
        <p:xfrm>
          <a:off x="1381539" y="3528391"/>
          <a:ext cx="6116220" cy="2450990"/>
        </p:xfrm>
        <a:graphic>
          <a:graphicData uri="http://schemas.openxmlformats.org/drawingml/2006/table">
            <a:tbl>
              <a:tblPr firstRow="1" bandRow="1">
                <a:tableStyleId>{3B4B98B0-60AC-42C2-AFA5-B58CD77FA1E5}</a:tableStyleId>
              </a:tblPr>
              <a:tblGrid>
                <a:gridCol w="1223244">
                  <a:extLst>
                    <a:ext uri="{9D8B030D-6E8A-4147-A177-3AD203B41FA5}">
                      <a16:colId xmlns:a16="http://schemas.microsoft.com/office/drawing/2014/main" val="2921824194"/>
                    </a:ext>
                  </a:extLst>
                </a:gridCol>
                <a:gridCol w="1223244">
                  <a:extLst>
                    <a:ext uri="{9D8B030D-6E8A-4147-A177-3AD203B41FA5}">
                      <a16:colId xmlns:a16="http://schemas.microsoft.com/office/drawing/2014/main" val="4226941170"/>
                    </a:ext>
                  </a:extLst>
                </a:gridCol>
                <a:gridCol w="1223244">
                  <a:extLst>
                    <a:ext uri="{9D8B030D-6E8A-4147-A177-3AD203B41FA5}">
                      <a16:colId xmlns:a16="http://schemas.microsoft.com/office/drawing/2014/main" val="3835607531"/>
                    </a:ext>
                  </a:extLst>
                </a:gridCol>
                <a:gridCol w="1223244">
                  <a:extLst>
                    <a:ext uri="{9D8B030D-6E8A-4147-A177-3AD203B41FA5}">
                      <a16:colId xmlns:a16="http://schemas.microsoft.com/office/drawing/2014/main" val="493080883"/>
                    </a:ext>
                  </a:extLst>
                </a:gridCol>
                <a:gridCol w="1223244">
                  <a:extLst>
                    <a:ext uri="{9D8B030D-6E8A-4147-A177-3AD203B41FA5}">
                      <a16:colId xmlns:a16="http://schemas.microsoft.com/office/drawing/2014/main" val="1890632853"/>
                    </a:ext>
                  </a:extLst>
                </a:gridCol>
              </a:tblGrid>
              <a:tr h="1559721">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2245490714"/>
                  </a:ext>
                </a:extLst>
              </a:tr>
              <a:tr h="891269">
                <a:tc>
                  <a:txBody>
                    <a:bodyPr/>
                    <a:lstStyle/>
                    <a:p>
                      <a:pPr algn="ctr"/>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3549007600"/>
                  </a:ext>
                </a:extLst>
              </a:tr>
            </a:tbl>
          </a:graphicData>
        </a:graphic>
      </p:graphicFrame>
      <p:sp>
        <p:nvSpPr>
          <p:cNvPr id="4" name="Slide Number Placeholder 3">
            <a:extLst>
              <a:ext uri="{FF2B5EF4-FFF2-40B4-BE49-F238E27FC236}">
                <a16:creationId xmlns:a16="http://schemas.microsoft.com/office/drawing/2014/main" id="{18D5CFA2-4E67-F157-5FFD-A246307D41F7}"/>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2</a:t>
            </a:fld>
            <a:endParaRPr lang="en-US" dirty="0"/>
          </a:p>
        </p:txBody>
      </p:sp>
    </p:spTree>
    <p:extLst>
      <p:ext uri="{BB962C8B-B14F-4D97-AF65-F5344CB8AC3E}">
        <p14:creationId xmlns:p14="http://schemas.microsoft.com/office/powerpoint/2010/main" val="3913219759"/>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EDA75-0988-2AC2-87F8-8DEC83A7B9CA}"/>
              </a:ext>
            </a:extLst>
          </p:cNvPr>
          <p:cNvSpPr>
            <a:spLocks noGrp="1"/>
          </p:cNvSpPr>
          <p:nvPr>
            <p:ph type="title"/>
          </p:nvPr>
        </p:nvSpPr>
        <p:spPr>
          <a:xfrm>
            <a:off x="5702441" y="1252329"/>
            <a:ext cx="5723586" cy="4548397"/>
          </a:xfrm>
        </p:spPr>
        <p:txBody>
          <a:bodyPr/>
          <a:lstStyle/>
          <a:p>
            <a:r>
              <a:rPr lang="en-US" sz="1400" u="sng" dirty="0">
                <a:effectLst>
                  <a:outerShdw blurRad="38100" dist="38100" dir="2700000" algn="tl">
                    <a:srgbClr val="000000">
                      <a:alpha val="43137"/>
                    </a:srgbClr>
                  </a:outerShdw>
                </a:effectLst>
                <a:highlight>
                  <a:srgbClr val="C0C0C0"/>
                </a:highlight>
              </a:rPr>
              <a:t>In context of the 1</a:t>
            </a:r>
            <a:r>
              <a:rPr lang="en-US" sz="1400" u="sng" baseline="30000" dirty="0">
                <a:effectLst>
                  <a:outerShdw blurRad="38100" dist="38100" dir="2700000" algn="tl">
                    <a:srgbClr val="000000">
                      <a:alpha val="43137"/>
                    </a:srgbClr>
                  </a:outerShdw>
                </a:effectLst>
                <a:highlight>
                  <a:srgbClr val="C0C0C0"/>
                </a:highlight>
              </a:rPr>
              <a:t>st</a:t>
            </a:r>
            <a:r>
              <a:rPr lang="en-US" sz="1400" u="sng" dirty="0">
                <a:effectLst>
                  <a:outerShdw blurRad="38100" dist="38100" dir="2700000" algn="tl">
                    <a:srgbClr val="000000">
                      <a:alpha val="43137"/>
                    </a:srgbClr>
                  </a:outerShdw>
                </a:effectLst>
                <a:highlight>
                  <a:srgbClr val="C0C0C0"/>
                </a:highlight>
              </a:rPr>
              <a:t> dashboard:</a:t>
            </a:r>
            <a:br>
              <a:rPr lang="en-US" sz="1400" u="sng" dirty="0">
                <a:effectLst>
                  <a:outerShdw blurRad="38100" dist="38100" dir="2700000" algn="tl">
                    <a:srgbClr val="000000">
                      <a:alpha val="43137"/>
                    </a:srgbClr>
                  </a:outerShdw>
                </a:effectLst>
                <a:highlight>
                  <a:srgbClr val="C0C0C0"/>
                </a:highlight>
              </a:rPr>
            </a:br>
            <a:br>
              <a:rPr lang="en-US" sz="1200" dirty="0"/>
            </a:br>
            <a:br>
              <a:rPr lang="en-US" sz="1200" dirty="0"/>
            </a:br>
            <a:br>
              <a:rPr lang="en-US" sz="1200" dirty="0"/>
            </a:br>
            <a:r>
              <a:rPr lang="en-US" sz="1200" dirty="0"/>
              <a:t>The goal of the project is to analyze the profit by the product mainly in the central part of the united states of America , and also to get familiar with the manufacturer getting most profit across the region.</a:t>
            </a:r>
            <a:br>
              <a:rPr lang="en-US" sz="1200" dirty="0"/>
            </a:br>
            <a:br>
              <a:rPr lang="en-US" sz="1200" dirty="0"/>
            </a:br>
            <a:br>
              <a:rPr lang="en-US" sz="1200" dirty="0"/>
            </a:br>
            <a:br>
              <a:rPr lang="en-US" sz="1200" dirty="0"/>
            </a:br>
            <a:br>
              <a:rPr lang="en-US" sz="1200" dirty="0"/>
            </a:br>
            <a:br>
              <a:rPr lang="en-US" sz="1200" dirty="0"/>
            </a:br>
            <a:r>
              <a:rPr lang="en-US" sz="1400" u="sng" dirty="0">
                <a:solidFill>
                  <a:schemeClr val="accent1">
                    <a:lumMod val="50000"/>
                  </a:schemeClr>
                </a:solidFill>
                <a:effectLst>
                  <a:outerShdw blurRad="38100" dist="38100" dir="2700000" algn="tl">
                    <a:srgbClr val="000000">
                      <a:alpha val="43137"/>
                    </a:srgbClr>
                  </a:outerShdw>
                </a:effectLst>
              </a:rPr>
              <a:t>In context of the 2</a:t>
            </a:r>
            <a:r>
              <a:rPr lang="en-US" sz="1400" u="sng" baseline="30000" dirty="0">
                <a:solidFill>
                  <a:schemeClr val="accent1">
                    <a:lumMod val="50000"/>
                  </a:schemeClr>
                </a:solidFill>
                <a:effectLst>
                  <a:outerShdw blurRad="38100" dist="38100" dir="2700000" algn="tl">
                    <a:srgbClr val="000000">
                      <a:alpha val="43137"/>
                    </a:srgbClr>
                  </a:outerShdw>
                </a:effectLst>
              </a:rPr>
              <a:t>nd</a:t>
            </a:r>
            <a:r>
              <a:rPr lang="en-US" sz="1400" u="sng" dirty="0">
                <a:solidFill>
                  <a:schemeClr val="accent1">
                    <a:lumMod val="50000"/>
                  </a:schemeClr>
                </a:solidFill>
                <a:effectLst>
                  <a:outerShdw blurRad="38100" dist="38100" dir="2700000" algn="tl">
                    <a:srgbClr val="000000">
                      <a:alpha val="43137"/>
                    </a:srgbClr>
                  </a:outerShdw>
                </a:effectLst>
              </a:rPr>
              <a:t> dashboard:</a:t>
            </a:r>
            <a:br>
              <a:rPr lang="en-US" sz="1400" u="sng" dirty="0">
                <a:solidFill>
                  <a:schemeClr val="accent1">
                    <a:lumMod val="50000"/>
                  </a:schemeClr>
                </a:solidFill>
                <a:effectLst>
                  <a:outerShdw blurRad="38100" dist="38100" dir="2700000" algn="tl">
                    <a:srgbClr val="000000">
                      <a:alpha val="43137"/>
                    </a:srgbClr>
                  </a:outerShdw>
                </a:effectLst>
              </a:rPr>
            </a:br>
            <a:br>
              <a:rPr lang="en-US" sz="1200" dirty="0"/>
            </a:br>
            <a:br>
              <a:rPr lang="en-US" sz="1200" dirty="0"/>
            </a:br>
            <a:br>
              <a:rPr lang="en-US" sz="1200" dirty="0"/>
            </a:br>
            <a:r>
              <a:rPr lang="en-US" sz="1200" dirty="0"/>
              <a:t>The goal of the project is to analyze the sales in Walmart in the eastern region of the </a:t>
            </a:r>
            <a:r>
              <a:rPr lang="en-US" sz="1200" dirty="0" err="1"/>
              <a:t>usa</a:t>
            </a:r>
            <a:r>
              <a:rPr lang="en-US" sz="1200" dirty="0"/>
              <a:t> from the time period of 2018 to 2021, also to forecast the sales in the upcoming years . And how the demand of the products has changed over the years.</a:t>
            </a:r>
            <a:br>
              <a:rPr lang="en-US" sz="1400" u="sng" dirty="0">
                <a:effectLst>
                  <a:outerShdw blurRad="38100" dist="38100" dir="2700000" algn="tl">
                    <a:srgbClr val="000000">
                      <a:alpha val="43137"/>
                    </a:srgbClr>
                  </a:outerShdw>
                </a:effectLst>
                <a:highlight>
                  <a:srgbClr val="C0C0C0"/>
                </a:highlight>
              </a:rPr>
            </a:br>
            <a:br>
              <a:rPr lang="en-US" sz="1400" u="sng" dirty="0">
                <a:effectLst>
                  <a:outerShdw blurRad="38100" dist="38100" dir="2700000" algn="tl">
                    <a:srgbClr val="000000">
                      <a:alpha val="43137"/>
                    </a:srgbClr>
                  </a:outerShdw>
                </a:effectLst>
                <a:highlight>
                  <a:srgbClr val="C0C0C0"/>
                </a:highlight>
              </a:rPr>
            </a:br>
            <a:br>
              <a:rPr lang="en-US" sz="1400" b="0" u="sng" dirty="0">
                <a:effectLst>
                  <a:outerShdw blurRad="38100" dist="38100" dir="2700000" algn="tl">
                    <a:srgbClr val="000000">
                      <a:alpha val="43137"/>
                    </a:srgbClr>
                  </a:outerShdw>
                </a:effectLst>
                <a:highlight>
                  <a:srgbClr val="C0C0C0"/>
                </a:highlight>
              </a:rPr>
            </a:br>
            <a:br>
              <a:rPr lang="en-US" sz="1400" u="sng" dirty="0">
                <a:effectLst>
                  <a:outerShdw blurRad="38100" dist="38100" dir="2700000" algn="tl">
                    <a:srgbClr val="000000">
                      <a:alpha val="43137"/>
                    </a:srgbClr>
                  </a:outerShdw>
                </a:effectLst>
                <a:highlight>
                  <a:srgbClr val="C0C0C0"/>
                </a:highlight>
              </a:rPr>
            </a:br>
            <a:br>
              <a:rPr lang="en-US" sz="1400" u="sng" dirty="0">
                <a:effectLst>
                  <a:outerShdw blurRad="38100" dist="38100" dir="2700000" algn="tl">
                    <a:srgbClr val="000000">
                      <a:alpha val="43137"/>
                    </a:srgbClr>
                  </a:outerShdw>
                </a:effectLst>
                <a:highlight>
                  <a:srgbClr val="C0C0C0"/>
                </a:highlight>
              </a:rPr>
            </a:br>
            <a:br>
              <a:rPr lang="en-US" sz="1400" u="sng" dirty="0">
                <a:effectLst>
                  <a:outerShdw blurRad="38100" dist="38100" dir="2700000" algn="tl">
                    <a:srgbClr val="000000">
                      <a:alpha val="43137"/>
                    </a:srgbClr>
                  </a:outerShdw>
                </a:effectLst>
                <a:highlight>
                  <a:srgbClr val="C0C0C0"/>
                </a:highlight>
              </a:rPr>
            </a:br>
            <a:br>
              <a:rPr lang="en-US" sz="1400" u="sng" dirty="0">
                <a:effectLst>
                  <a:outerShdw blurRad="38100" dist="38100" dir="2700000" algn="tl">
                    <a:srgbClr val="000000">
                      <a:alpha val="43137"/>
                    </a:srgbClr>
                  </a:outerShdw>
                </a:effectLst>
                <a:highlight>
                  <a:srgbClr val="C0C0C0"/>
                </a:highlight>
              </a:rPr>
            </a:br>
            <a:br>
              <a:rPr lang="en-US" sz="1400" u="sng" dirty="0">
                <a:effectLst>
                  <a:outerShdw blurRad="38100" dist="38100" dir="2700000" algn="tl">
                    <a:srgbClr val="000000">
                      <a:alpha val="43137"/>
                    </a:srgbClr>
                  </a:outerShdw>
                </a:effectLst>
                <a:highlight>
                  <a:srgbClr val="C0C0C0"/>
                </a:highlight>
              </a:rPr>
            </a:br>
            <a:br>
              <a:rPr lang="en-US" sz="1200" dirty="0"/>
            </a:br>
            <a:br>
              <a:rPr lang="en-US" sz="1200" dirty="0"/>
            </a:br>
            <a:endParaRPr lang="en-US" sz="1200" dirty="0"/>
          </a:p>
        </p:txBody>
      </p:sp>
      <p:pic>
        <p:nvPicPr>
          <p:cNvPr id="7" name="Picture Placeholder 6" descr="A person standing in front of a whiteboard">
            <a:extLst>
              <a:ext uri="{FF2B5EF4-FFF2-40B4-BE49-F238E27FC236}">
                <a16:creationId xmlns:a16="http://schemas.microsoft.com/office/drawing/2014/main" id="{DD186EAB-37C7-E7E6-AE8D-F077D02804F9}"/>
              </a:ext>
            </a:extLst>
          </p:cNvPr>
          <p:cNvPicPr>
            <a:picLocks noGrp="1" noChangeAspect="1"/>
          </p:cNvPicPr>
          <p:nvPr>
            <p:ph type="pic" sz="quarter" idx="11"/>
          </p:nvPr>
        </p:nvPicPr>
        <p:blipFill>
          <a:blip r:embed="rId3">
            <a:duotone>
              <a:prstClr val="black"/>
              <a:schemeClr val="accent1">
                <a:tint val="45000"/>
                <a:satMod val="400000"/>
              </a:schemeClr>
            </a:duotone>
          </a:blip>
          <a:srcRect l="27208" r="27208"/>
          <a:stretch/>
        </p:blipFill>
        <p:spPr>
          <a:xfrm>
            <a:off x="443345" y="0"/>
            <a:ext cx="4344695" cy="6359525"/>
          </a:xfrm>
        </p:spPr>
      </p:pic>
    </p:spTree>
    <p:extLst>
      <p:ext uri="{BB962C8B-B14F-4D97-AF65-F5344CB8AC3E}">
        <p14:creationId xmlns:p14="http://schemas.microsoft.com/office/powerpoint/2010/main" val="2906491918"/>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914400" y="1057275"/>
            <a:ext cx="5259554" cy="2495028"/>
          </a:xfrm>
        </p:spPr>
        <p:txBody>
          <a:bodyPr/>
          <a:lstStyle/>
          <a:p>
            <a:br>
              <a:rPr lang="en-US" dirty="0"/>
            </a:br>
            <a:br>
              <a:rPr lang="en-US" dirty="0"/>
            </a:br>
            <a:br>
              <a:rPr lang="en-US" dirty="0"/>
            </a:br>
            <a:endParaRPr lang="en-US" dirty="0"/>
          </a:p>
        </p:txBody>
      </p:sp>
      <p:sp>
        <p:nvSpPr>
          <p:cNvPr id="3" name="Text Placeholder 2">
            <a:extLst>
              <a:ext uri="{FF2B5EF4-FFF2-40B4-BE49-F238E27FC236}">
                <a16:creationId xmlns:a16="http://schemas.microsoft.com/office/drawing/2014/main" id="{A2E339BF-E6D7-DD0E-AF02-6813852EE723}"/>
              </a:ext>
            </a:extLst>
          </p:cNvPr>
          <p:cNvSpPr>
            <a:spLocks noGrp="1"/>
          </p:cNvSpPr>
          <p:nvPr>
            <p:ph idx="1"/>
          </p:nvPr>
        </p:nvSpPr>
        <p:spPr>
          <a:xfrm>
            <a:off x="914399" y="735496"/>
            <a:ext cx="6301409" cy="5923721"/>
          </a:xfrm>
        </p:spPr>
        <p:txBody>
          <a:bodyPr>
            <a:normAutofit/>
          </a:bodyPr>
          <a:lstStyle/>
          <a:p>
            <a:r>
              <a:rPr lang="en-US" sz="1400" dirty="0"/>
              <a:t>The dataset has 10,000 rows and 17 columns in which some are categorical , numeric , date type and also geographical which makes it a huge and dynamic dataset to work on.</a:t>
            </a:r>
          </a:p>
          <a:p>
            <a:endParaRPr lang="en-US" sz="1400" dirty="0"/>
          </a:p>
          <a:p>
            <a:endParaRPr lang="en-US" sz="1400" dirty="0"/>
          </a:p>
          <a:p>
            <a:r>
              <a:rPr lang="en-US" sz="1400" dirty="0"/>
              <a:t>Categories that are dividing this dataset includes: order id , product, profit , ship date , ship mode, sales etc.</a:t>
            </a:r>
          </a:p>
          <a:p>
            <a:endParaRPr lang="en-US" sz="1400" dirty="0"/>
          </a:p>
          <a:p>
            <a:r>
              <a:rPr lang="en-US" sz="1400" dirty="0"/>
              <a:t>Now as to begin to work on the dataset we have to bring it to the tableau .</a:t>
            </a:r>
          </a:p>
          <a:p>
            <a:r>
              <a:rPr lang="en-US" sz="1400" dirty="0"/>
              <a:t>The dataset can be excel , csv , Jason or any other . Tableau being a very smart and fast growing visualization tool for the BI industry it automatically show up the files which you desire to  open up.</a:t>
            </a:r>
          </a:p>
          <a:p>
            <a:endParaRPr lang="en-US" sz="1400" dirty="0"/>
          </a:p>
          <a:p>
            <a:r>
              <a:rPr lang="en-US" sz="1400" dirty="0"/>
              <a:t>Once after the dataset appear on the workspace of tableau , we can see the rows and columns at the blank space and when you are ready to work on it just select and drag it to the blank space so that its all ready to make visualization and get analyzed.</a:t>
            </a:r>
          </a:p>
          <a:p>
            <a:endParaRPr lang="en-US" sz="1400" dirty="0"/>
          </a:p>
          <a:p>
            <a:pPr algn="l"/>
            <a:r>
              <a:rPr lang="en-US" sz="1400" b="0" i="0" dirty="0">
                <a:solidFill>
                  <a:srgbClr val="202C8F"/>
                </a:solidFill>
                <a:effectLst/>
                <a:latin typeface="Salesforce Sans"/>
              </a:rPr>
              <a:t>As the market-leading choice for modern business intelligence, our analytics platform makes it easier for people to explore and manage data, and faster to discover and share insights that can change businesses and the world.</a:t>
            </a:r>
          </a:p>
          <a:p>
            <a:pPr algn="l"/>
            <a:r>
              <a:rPr lang="en-US" sz="1400" b="0" i="0" dirty="0">
                <a:solidFill>
                  <a:srgbClr val="202C8F"/>
                </a:solidFill>
                <a:effectLst/>
                <a:latin typeface="Salesforce Sans"/>
              </a:rPr>
              <a:t>Everything we do is driven by our mission to help people see and understand data, which is why our products are designed to put the user first—whether they’re an analyst, data scientist, student, teacher, executive, or business user. From connection through collaboration, Tableau is the most powerful, secure, and flexible end-to-end analytics platform.</a:t>
            </a:r>
          </a:p>
          <a:p>
            <a:endParaRPr lang="en-US" sz="1400" dirty="0">
              <a:solidFill>
                <a:schemeClr val="accent6">
                  <a:lumMod val="50000"/>
                </a:schemeClr>
              </a:solidFill>
            </a:endParaRPr>
          </a:p>
          <a:p>
            <a:endParaRPr lang="en-US" sz="1400" dirty="0"/>
          </a:p>
          <a:p>
            <a:endParaRPr lang="en-US" sz="1400" dirty="0"/>
          </a:p>
        </p:txBody>
      </p:sp>
      <p:pic>
        <p:nvPicPr>
          <p:cNvPr id="6" name="Picture Placeholder 5" descr="A person holding a microphone and standing in front of a group of people">
            <a:extLst>
              <a:ext uri="{FF2B5EF4-FFF2-40B4-BE49-F238E27FC236}">
                <a16:creationId xmlns:a16="http://schemas.microsoft.com/office/drawing/2014/main" id="{FECDA901-DD88-89EB-E10E-A2994D0A92DB}"/>
              </a:ext>
            </a:extLst>
          </p:cNvPr>
          <p:cNvPicPr>
            <a:picLocks noGrp="1" noChangeAspect="1"/>
          </p:cNvPicPr>
          <p:nvPr>
            <p:ph type="pic" sz="quarter" idx="11"/>
          </p:nvPr>
        </p:nvPicPr>
        <p:blipFill rotWithShape="1">
          <a:blip r:embed="rId3">
            <a:duotone>
              <a:prstClr val="black"/>
              <a:schemeClr val="accent3">
                <a:tint val="45000"/>
                <a:satMod val="400000"/>
              </a:schemeClr>
            </a:duotone>
          </a:blip>
          <a:srcRect l="27745" r="27745"/>
          <a:stretch/>
        </p:blipFill>
        <p:spPr>
          <a:xfrm>
            <a:off x="7414194" y="410780"/>
            <a:ext cx="4344695" cy="6447220"/>
          </a:xfrm>
        </p:spPr>
      </p:pic>
    </p:spTree>
    <p:extLst>
      <p:ext uri="{BB962C8B-B14F-4D97-AF65-F5344CB8AC3E}">
        <p14:creationId xmlns:p14="http://schemas.microsoft.com/office/powerpoint/2010/main" val="295292380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111C33-898C-4414-4665-5136EB6FC126}"/>
              </a:ext>
            </a:extLst>
          </p:cNvPr>
          <p:cNvSpPr>
            <a:spLocks noGrp="1"/>
          </p:cNvSpPr>
          <p:nvPr>
            <p:ph sz="half" idx="2"/>
          </p:nvPr>
        </p:nvSpPr>
        <p:spPr>
          <a:xfrm>
            <a:off x="3460564" y="1100757"/>
            <a:ext cx="8406757" cy="5459069"/>
          </a:xfrm>
        </p:spPr>
        <p:txBody>
          <a:bodyPr/>
          <a:lstStyle/>
          <a:p>
            <a:pPr marL="0" indent="0">
              <a:buNone/>
            </a:pPr>
            <a:r>
              <a:rPr lang="en-US" dirty="0"/>
              <a:t>2. As</a:t>
            </a:r>
            <a:r>
              <a:rPr lang="en-US" sz="1600" dirty="0"/>
              <a:t> here, we are going to analyze the profit by product category  we have to  bring ‘Profit’ to the column section and that has to be the SUM function ( as aggregate ).</a:t>
            </a:r>
          </a:p>
          <a:p>
            <a:pPr marL="0" indent="0">
              <a:buNone/>
            </a:pPr>
            <a:endParaRPr lang="en-US" sz="1600" dirty="0"/>
          </a:p>
          <a:p>
            <a:pPr marL="0" indent="0">
              <a:buNone/>
            </a:pPr>
            <a:r>
              <a:rPr lang="en-US" sz="1600" dirty="0"/>
              <a:t>3. Then we have to bring ‘Category’ and ‘Sub-Category’ to the row section just below the column.</a:t>
            </a:r>
          </a:p>
          <a:p>
            <a:pPr marL="0" indent="0">
              <a:buNone/>
            </a:pPr>
            <a:endParaRPr lang="en-US" sz="1600" dirty="0"/>
          </a:p>
          <a:p>
            <a:pPr marL="0" indent="0">
              <a:buNone/>
            </a:pPr>
            <a:r>
              <a:rPr lang="en-US" sz="1600" dirty="0"/>
              <a:t>4. Category and sub-category will now display all the products which are giving profit and loss , with the help of horizontal bars and having color of red to green ( loss = red , profit = green).</a:t>
            </a:r>
          </a:p>
          <a:p>
            <a:pPr marL="0" indent="0">
              <a:buNone/>
            </a:pPr>
            <a:endParaRPr lang="en-US" sz="1600" dirty="0"/>
          </a:p>
          <a:p>
            <a:pPr marL="0" indent="0">
              <a:buNone/>
            </a:pPr>
            <a:r>
              <a:rPr lang="en-US" sz="1600" dirty="0"/>
              <a:t>5. The color will get displayed on the bars only when you will drag and drop ‘sales’ to the color panel under Marks.</a:t>
            </a:r>
          </a:p>
          <a:p>
            <a:pPr marL="0" indent="0">
              <a:buNone/>
            </a:pPr>
            <a:endParaRPr lang="en-US" sz="1600" dirty="0"/>
          </a:p>
          <a:p>
            <a:pPr marL="0" indent="0">
              <a:buNone/>
            </a:pPr>
            <a:r>
              <a:rPr lang="en-US" sz="1600" dirty="0"/>
              <a:t>6. Now to give more meaning to the visualization , we have to put some parameters  under the ‘Filters’ section those are:</a:t>
            </a:r>
          </a:p>
          <a:p>
            <a:pPr marL="0" indent="0">
              <a:buNone/>
            </a:pPr>
            <a:r>
              <a:rPr lang="en-US" sz="1600" dirty="0"/>
              <a:t>a)Category                                                                      c)Year</a:t>
            </a:r>
          </a:p>
          <a:p>
            <a:pPr marL="0" indent="0">
              <a:buNone/>
            </a:pPr>
            <a:r>
              <a:rPr lang="en-US" sz="1600" dirty="0"/>
              <a:t>b)Sub-category                                                               d)Region</a:t>
            </a:r>
          </a:p>
          <a:p>
            <a:pPr marL="0" indent="0">
              <a:buNone/>
            </a:pPr>
            <a:endParaRPr lang="en-US" sz="1600" dirty="0"/>
          </a:p>
          <a:p>
            <a:pPr marL="0" indent="0">
              <a:buNone/>
            </a:pPr>
            <a:endParaRPr lang="en-US" sz="1600" dirty="0"/>
          </a:p>
          <a:p>
            <a:pPr marL="0" indent="0">
              <a:buNone/>
            </a:pPr>
            <a:endParaRPr lang="en-US" dirty="0"/>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5</a:t>
            </a:fld>
            <a:endParaRPr lang="en-US" dirty="0"/>
          </a:p>
        </p:txBody>
      </p:sp>
      <p:sp>
        <p:nvSpPr>
          <p:cNvPr id="5" name="Title 4">
            <a:extLst>
              <a:ext uri="{FF2B5EF4-FFF2-40B4-BE49-F238E27FC236}">
                <a16:creationId xmlns:a16="http://schemas.microsoft.com/office/drawing/2014/main" id="{CF8F6616-7316-5BE5-80F6-B4FA6AC1836A}"/>
              </a:ext>
            </a:extLst>
          </p:cNvPr>
          <p:cNvSpPr>
            <a:spLocks noGrp="1"/>
          </p:cNvSpPr>
          <p:nvPr>
            <p:ph type="title"/>
          </p:nvPr>
        </p:nvSpPr>
        <p:spPr>
          <a:xfrm>
            <a:off x="3331356" y="106593"/>
            <a:ext cx="7965461" cy="994164"/>
          </a:xfrm>
        </p:spPr>
        <p:txBody>
          <a:bodyPr/>
          <a:lstStyle/>
          <a:p>
            <a:r>
              <a:rPr lang="en-US" sz="1200" dirty="0"/>
              <a:t>1. In the very first worksheet that we are making , first of all we have to rename it to “ profit by product category” so that this implies meaning to the upcoming visualization .</a:t>
            </a:r>
            <a:br>
              <a:rPr lang="en-US" sz="1200" dirty="0"/>
            </a:br>
            <a:endParaRPr lang="en-IN" sz="1200" dirty="0"/>
          </a:p>
        </p:txBody>
      </p:sp>
    </p:spTree>
    <p:extLst>
      <p:ext uri="{BB962C8B-B14F-4D97-AF65-F5344CB8AC3E}">
        <p14:creationId xmlns:p14="http://schemas.microsoft.com/office/powerpoint/2010/main" val="68568106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81111-DC00-71A0-D208-B7447DEA9276}"/>
              </a:ext>
            </a:extLst>
          </p:cNvPr>
          <p:cNvSpPr>
            <a:spLocks noGrp="1"/>
          </p:cNvSpPr>
          <p:nvPr>
            <p:ph type="title"/>
          </p:nvPr>
        </p:nvSpPr>
        <p:spPr>
          <a:xfrm>
            <a:off x="2546165" y="124613"/>
            <a:ext cx="7965461" cy="994164"/>
          </a:xfrm>
        </p:spPr>
        <p:txBody>
          <a:bodyPr/>
          <a:lstStyle/>
          <a:p>
            <a:r>
              <a:rPr lang="en-US" sz="1200" dirty="0"/>
              <a:t>As these </a:t>
            </a:r>
            <a:r>
              <a:rPr lang="en-US" sz="1200" b="0" dirty="0"/>
              <a:t>filters will create a section in the right side of the visualization through which we can select the objects which we want to see according to our preference.</a:t>
            </a:r>
            <a:endParaRPr lang="en-IN" sz="1200" dirty="0"/>
          </a:p>
        </p:txBody>
      </p:sp>
      <p:sp>
        <p:nvSpPr>
          <p:cNvPr id="3" name="Content Placeholder 2">
            <a:extLst>
              <a:ext uri="{FF2B5EF4-FFF2-40B4-BE49-F238E27FC236}">
                <a16:creationId xmlns:a16="http://schemas.microsoft.com/office/drawing/2014/main" id="{42B66646-B646-E7F8-2308-F1298CE588B0}"/>
              </a:ext>
            </a:extLst>
          </p:cNvPr>
          <p:cNvSpPr>
            <a:spLocks noGrp="1"/>
          </p:cNvSpPr>
          <p:nvPr>
            <p:ph sz="half" idx="2"/>
          </p:nvPr>
        </p:nvSpPr>
        <p:spPr>
          <a:xfrm>
            <a:off x="2685313" y="1261273"/>
            <a:ext cx="9370852" cy="5472113"/>
          </a:xfrm>
        </p:spPr>
        <p:txBody>
          <a:bodyPr>
            <a:normAutofit/>
          </a:bodyPr>
          <a:lstStyle/>
          <a:p>
            <a:pPr marL="0" indent="0">
              <a:buNone/>
            </a:pPr>
            <a:r>
              <a:rPr lang="en-US" sz="1600" dirty="0"/>
              <a:t>7 . After all these changes , its clearly visible that the products like Bookcases , Furnishings ,Tables and Appliances are the loss making product in the central part of USA .</a:t>
            </a:r>
          </a:p>
          <a:p>
            <a:pPr marL="0" indent="0">
              <a:buNone/>
            </a:pPr>
            <a:endParaRPr lang="en-US" sz="1600" dirty="0"/>
          </a:p>
          <a:p>
            <a:pPr marL="0" indent="0">
              <a:buNone/>
            </a:pPr>
            <a:r>
              <a:rPr lang="en-US" sz="1600" dirty="0"/>
              <a:t>8. If we keep on changing the years , still a massive loss is seen in these products only . Which means the company should look for the causes which are leading to loss.</a:t>
            </a:r>
          </a:p>
          <a:p>
            <a:pPr marL="0" indent="0">
              <a:buNone/>
            </a:pPr>
            <a:endParaRPr lang="en-US" sz="1600" dirty="0"/>
          </a:p>
          <a:p>
            <a:pPr marL="0" indent="0">
              <a:buNone/>
            </a:pPr>
            <a:r>
              <a:rPr lang="en-US" sz="1600" u="sng" dirty="0">
                <a:solidFill>
                  <a:schemeClr val="accent1">
                    <a:lumMod val="10000"/>
                  </a:schemeClr>
                </a:solidFill>
                <a:effectLst>
                  <a:outerShdw blurRad="38100" dist="38100" dir="2700000" algn="tl">
                    <a:srgbClr val="000000">
                      <a:alpha val="43137"/>
                    </a:srgbClr>
                  </a:outerShdw>
                </a:effectLst>
              </a:rPr>
              <a:t>#Moving to the next worksheet 2 , we need to first give it a meaningful name of  ‘Profit by state’.</a:t>
            </a:r>
          </a:p>
          <a:p>
            <a:pPr marL="0" indent="0">
              <a:buNone/>
            </a:pPr>
            <a:r>
              <a:rPr lang="en-US" sz="1600" dirty="0"/>
              <a:t>1. Here we are going to make the visualization which will depict the map of USA and the states of central USA , which of them are profit and loss making.</a:t>
            </a:r>
          </a:p>
          <a:p>
            <a:pPr marL="0" indent="0">
              <a:buNone/>
            </a:pPr>
            <a:r>
              <a:rPr lang="en-US" sz="1600" dirty="0"/>
              <a:t>2. To build a map , Geographical field should be present your data field set like : Postal code , City , Country, Region etc.</a:t>
            </a:r>
          </a:p>
          <a:p>
            <a:pPr marL="0" indent="0">
              <a:buNone/>
            </a:pPr>
            <a:r>
              <a:rPr lang="en-US" sz="1600" dirty="0"/>
              <a:t>3. Select  ‘State’  drag and drop it to the ‘Detail’ panel under Marks cards.</a:t>
            </a:r>
          </a:p>
          <a:p>
            <a:pPr marL="0" indent="0">
              <a:buNone/>
            </a:pPr>
            <a:r>
              <a:rPr lang="en-US" sz="1600" dirty="0"/>
              <a:t>4. The default map of India will appear as we are using Tableau in India , so to bring it to the map of USA we have to go to ‘MAP’ menu on the top, go for ‘Edit locations’ &gt; select United states.</a:t>
            </a:r>
          </a:p>
          <a:p>
            <a:pPr marL="0" indent="0">
              <a:buNone/>
            </a:pPr>
            <a:r>
              <a:rPr lang="en-US" sz="1600" dirty="0"/>
              <a:t>5. Now select  ‘Region’ drag and drop it to the filter area , here we will select Central USA . </a:t>
            </a:r>
          </a:p>
          <a:p>
            <a:pPr marL="0" indent="0">
              <a:buNone/>
            </a:pPr>
            <a:r>
              <a:rPr lang="en-US" sz="1600" dirty="0"/>
              <a:t>6. Select ‘Profit’ drag and drop it to the ‘color panel’ under ‘Marks’ , it will create your map as filled map. </a:t>
            </a:r>
          </a:p>
          <a:p>
            <a:pPr marL="0" indent="0">
              <a:buNone/>
            </a:pPr>
            <a:endParaRPr lang="en-US" sz="1600" dirty="0"/>
          </a:p>
          <a:p>
            <a:pPr marL="0" indent="0">
              <a:buNone/>
            </a:pPr>
            <a:endParaRPr lang="en-IN" sz="1600" dirty="0"/>
          </a:p>
        </p:txBody>
      </p:sp>
      <p:sp>
        <p:nvSpPr>
          <p:cNvPr id="4" name="Slide Number Placeholder 3">
            <a:extLst>
              <a:ext uri="{FF2B5EF4-FFF2-40B4-BE49-F238E27FC236}">
                <a16:creationId xmlns:a16="http://schemas.microsoft.com/office/drawing/2014/main" id="{5F759644-33F6-149D-2858-94B481102068}"/>
              </a:ext>
            </a:extLst>
          </p:cNvPr>
          <p:cNvSpPr>
            <a:spLocks noGrp="1"/>
          </p:cNvSpPr>
          <p:nvPr>
            <p:ph type="sldNum" sz="quarter" idx="10"/>
          </p:nvPr>
        </p:nvSpPr>
        <p:spPr/>
        <p:txBody>
          <a:bodyPr/>
          <a:lstStyle/>
          <a:p>
            <a:fld id="{48F63A3B-78C7-47BE-AE5E-E10140E04643}" type="slidenum">
              <a:rPr lang="en-US" smtClean="0"/>
              <a:pPr/>
              <a:t>6</a:t>
            </a:fld>
            <a:endParaRPr lang="en-US" dirty="0"/>
          </a:p>
        </p:txBody>
      </p:sp>
    </p:spTree>
    <p:extLst>
      <p:ext uri="{BB962C8B-B14F-4D97-AF65-F5344CB8AC3E}">
        <p14:creationId xmlns:p14="http://schemas.microsoft.com/office/powerpoint/2010/main" val="390696157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10199-C129-11F0-56F2-2D1AED21CB4C}"/>
              </a:ext>
            </a:extLst>
          </p:cNvPr>
          <p:cNvSpPr>
            <a:spLocks noGrp="1"/>
          </p:cNvSpPr>
          <p:nvPr>
            <p:ph type="title"/>
          </p:nvPr>
        </p:nvSpPr>
        <p:spPr>
          <a:xfrm>
            <a:off x="3394858" y="0"/>
            <a:ext cx="7806542" cy="816017"/>
          </a:xfrm>
        </p:spPr>
        <p:txBody>
          <a:bodyPr/>
          <a:lstStyle/>
          <a:p>
            <a:r>
              <a:rPr lang="en-US" sz="1400" dirty="0"/>
              <a:t>7. </a:t>
            </a:r>
            <a:r>
              <a:rPr lang="en-US" sz="1400" dirty="0">
                <a:latin typeface="Aptos" panose="020B0004020202020204" pitchFamily="34" charset="0"/>
              </a:rPr>
              <a:t>SIMILARLY TO THE PREVIOUS VISUALIZATION , AGAIN PUT  category , sub-category , region , year under the filter section. </a:t>
            </a:r>
            <a:br>
              <a:rPr lang="en-US" sz="1400" dirty="0">
                <a:latin typeface="Aptos" panose="020B0004020202020204" pitchFamily="34" charset="0"/>
              </a:rPr>
            </a:br>
            <a:endParaRPr lang="en-US" sz="1400" dirty="0"/>
          </a:p>
        </p:txBody>
      </p:sp>
      <p:sp>
        <p:nvSpPr>
          <p:cNvPr id="3" name="Slide Number Placeholder 2">
            <a:extLst>
              <a:ext uri="{FF2B5EF4-FFF2-40B4-BE49-F238E27FC236}">
                <a16:creationId xmlns:a16="http://schemas.microsoft.com/office/drawing/2014/main" id="{370AEC4F-E711-8552-9C34-82C1514A1E37}"/>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7</a:t>
            </a:fld>
            <a:endParaRPr lang="en-US" dirty="0"/>
          </a:p>
        </p:txBody>
      </p:sp>
      <p:sp>
        <p:nvSpPr>
          <p:cNvPr id="4" name="Content Placeholder 3">
            <a:extLst>
              <a:ext uri="{FF2B5EF4-FFF2-40B4-BE49-F238E27FC236}">
                <a16:creationId xmlns:a16="http://schemas.microsoft.com/office/drawing/2014/main" id="{BDDD6BDC-E008-6AB7-55A1-46ED9BCF054F}"/>
              </a:ext>
            </a:extLst>
          </p:cNvPr>
          <p:cNvSpPr>
            <a:spLocks noGrp="1"/>
          </p:cNvSpPr>
          <p:nvPr>
            <p:ph idx="11"/>
          </p:nvPr>
        </p:nvSpPr>
        <p:spPr>
          <a:xfrm>
            <a:off x="3549800" y="928688"/>
            <a:ext cx="8406974" cy="5680834"/>
          </a:xfrm>
        </p:spPr>
        <p:txBody>
          <a:bodyPr>
            <a:normAutofit/>
          </a:bodyPr>
          <a:lstStyle/>
          <a:p>
            <a:r>
              <a:rPr lang="en-US" sz="1600" dirty="0"/>
              <a:t>8. After all these implications , we can see 11 states with color Red and Green that which of them are making loss and profit .</a:t>
            </a:r>
          </a:p>
          <a:p>
            <a:endParaRPr lang="en-US" sz="1600" dirty="0"/>
          </a:p>
          <a:p>
            <a:r>
              <a:rPr lang="en-US" sz="1600" dirty="0"/>
              <a:t>9. The highest profit can be clearly seen in MICHIGAN and the maximum loss can be seen in the state of TEXAS .</a:t>
            </a:r>
          </a:p>
          <a:p>
            <a:endParaRPr lang="en-US" sz="1600" dirty="0"/>
          </a:p>
          <a:p>
            <a:r>
              <a:rPr lang="en-US" sz="1600" dirty="0"/>
              <a:t>10. To display names of the states on the map itself , drag and drop ‘state’ into the ‘Label’ section under Marks.</a:t>
            </a:r>
          </a:p>
          <a:p>
            <a:endParaRPr lang="en-US" sz="1600" dirty="0"/>
          </a:p>
          <a:p>
            <a:r>
              <a:rPr lang="en-US" u="sng" dirty="0">
                <a:solidFill>
                  <a:srgbClr val="DF8C8C"/>
                </a:solidFill>
                <a:effectLst>
                  <a:outerShdw blurRad="38100" dist="38100" dir="2700000" algn="tl">
                    <a:srgbClr val="000000">
                      <a:alpha val="43137"/>
                    </a:srgbClr>
                  </a:outerShdw>
                </a:effectLst>
              </a:rPr>
              <a:t># Moving to the 3</a:t>
            </a:r>
            <a:r>
              <a:rPr lang="en-US" u="sng" baseline="30000" dirty="0">
                <a:solidFill>
                  <a:srgbClr val="DF8C8C"/>
                </a:solidFill>
                <a:effectLst>
                  <a:outerShdw blurRad="38100" dist="38100" dir="2700000" algn="tl">
                    <a:srgbClr val="000000">
                      <a:alpha val="43137"/>
                    </a:srgbClr>
                  </a:outerShdw>
                </a:effectLst>
              </a:rPr>
              <a:t>rd</a:t>
            </a:r>
            <a:r>
              <a:rPr lang="en-US" u="sng" dirty="0">
                <a:solidFill>
                  <a:srgbClr val="DF8C8C"/>
                </a:solidFill>
                <a:effectLst>
                  <a:outerShdw blurRad="38100" dist="38100" dir="2700000" algn="tl">
                    <a:srgbClr val="000000">
                      <a:alpha val="43137"/>
                    </a:srgbClr>
                  </a:outerShdw>
                </a:effectLst>
              </a:rPr>
              <a:t> and last visualization </a:t>
            </a:r>
          </a:p>
          <a:p>
            <a:endParaRPr lang="en-US" u="sng" dirty="0">
              <a:solidFill>
                <a:srgbClr val="DF8C8C"/>
              </a:solidFill>
              <a:effectLst>
                <a:outerShdw blurRad="38100" dist="38100" dir="2700000" algn="tl">
                  <a:srgbClr val="000000">
                    <a:alpha val="43137"/>
                  </a:srgbClr>
                </a:outerShdw>
              </a:effectLst>
            </a:endParaRPr>
          </a:p>
          <a:p>
            <a:endParaRPr lang="en-US" u="sng" dirty="0">
              <a:solidFill>
                <a:srgbClr val="DF8C8C"/>
              </a:solidFill>
              <a:effectLst>
                <a:outerShdw blurRad="38100" dist="38100" dir="2700000" algn="tl">
                  <a:srgbClr val="000000">
                    <a:alpha val="43137"/>
                  </a:srgbClr>
                </a:outerShdw>
              </a:effectLst>
            </a:endParaRPr>
          </a:p>
          <a:p>
            <a:endParaRPr lang="en-US" u="sng" dirty="0">
              <a:solidFill>
                <a:srgbClr val="DF8C8C"/>
              </a:solidFill>
              <a:effectLst>
                <a:outerShdw blurRad="38100" dist="38100" dir="2700000" algn="tl">
                  <a:srgbClr val="000000">
                    <a:alpha val="43137"/>
                  </a:srgbClr>
                </a:outerShdw>
              </a:effectLst>
            </a:endParaRPr>
          </a:p>
          <a:p>
            <a:endParaRPr lang="en-US" u="sng" dirty="0">
              <a:solidFill>
                <a:srgbClr val="DF8C8C"/>
              </a:solidFill>
              <a:effectLst>
                <a:outerShdw blurRad="38100" dist="38100" dir="2700000" algn="tl">
                  <a:srgbClr val="000000">
                    <a:alpha val="43137"/>
                  </a:srgbClr>
                </a:outerShdw>
              </a:effectLst>
            </a:endParaRPr>
          </a:p>
          <a:p>
            <a:endParaRPr lang="en-US" u="sng" dirty="0">
              <a:solidFill>
                <a:srgbClr val="DF8C8C"/>
              </a:solidFill>
              <a:effectLst>
                <a:outerShdw blurRad="38100" dist="38100" dir="2700000" algn="tl">
                  <a:srgbClr val="000000">
                    <a:alpha val="43137"/>
                  </a:srgbClr>
                </a:outerShdw>
              </a:effectLst>
            </a:endParaRPr>
          </a:p>
          <a:p>
            <a:endParaRPr lang="en-US" u="sng" dirty="0">
              <a:solidFill>
                <a:srgbClr val="DF8C8C"/>
              </a:solidFill>
              <a:effectLst>
                <a:outerShdw blurRad="38100" dist="38100" dir="2700000" algn="tl">
                  <a:srgbClr val="000000">
                    <a:alpha val="43137"/>
                  </a:srgbClr>
                </a:outerShdw>
              </a:effectLst>
            </a:endParaRPr>
          </a:p>
          <a:p>
            <a:endParaRPr lang="en-US" sz="1400" u="sng" dirty="0">
              <a:solidFill>
                <a:srgbClr val="DF8C8C"/>
              </a:solidFill>
              <a:effectLst>
                <a:outerShdw blurRad="38100" dist="38100" dir="2700000" algn="tl">
                  <a:srgbClr val="000000">
                    <a:alpha val="43137"/>
                  </a:srgbClr>
                </a:outerShdw>
              </a:effectLst>
            </a:endParaRPr>
          </a:p>
          <a:p>
            <a:endParaRPr lang="en-US" sz="1600" dirty="0"/>
          </a:p>
          <a:p>
            <a:endParaRPr lang="en-US" sz="1600" dirty="0"/>
          </a:p>
        </p:txBody>
      </p:sp>
    </p:spTree>
    <p:extLst>
      <p:ext uri="{BB962C8B-B14F-4D97-AF65-F5344CB8AC3E}">
        <p14:creationId xmlns:p14="http://schemas.microsoft.com/office/powerpoint/2010/main" val="1131718056"/>
      </p:ext>
    </p:extLst>
  </p:cSld>
  <p:clrMapOvr>
    <a:masterClrMapping/>
  </p:clrMapOvr>
  <p:transition spd="slow">
    <p:comb/>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A34A6-22BC-27A4-2C79-EE98A4943B14}"/>
              </a:ext>
            </a:extLst>
          </p:cNvPr>
          <p:cNvSpPr>
            <a:spLocks noGrp="1"/>
          </p:cNvSpPr>
          <p:nvPr>
            <p:ph type="title"/>
          </p:nvPr>
        </p:nvSpPr>
        <p:spPr>
          <a:xfrm>
            <a:off x="109330" y="81750"/>
            <a:ext cx="7796464" cy="846938"/>
          </a:xfrm>
        </p:spPr>
        <p:txBody>
          <a:bodyPr/>
          <a:lstStyle/>
          <a:p>
            <a:r>
              <a:rPr lang="en-US" sz="1400" dirty="0"/>
              <a:t>First we have to give it a meaningful name ‘ profit by manufacturer’</a:t>
            </a:r>
          </a:p>
        </p:txBody>
      </p:sp>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8</a:t>
            </a:fld>
            <a:endParaRPr lang="en-US" dirty="0"/>
          </a:p>
        </p:txBody>
      </p:sp>
      <p:sp>
        <p:nvSpPr>
          <p:cNvPr id="16" name="Content Placeholder 4">
            <a:extLst>
              <a:ext uri="{FF2B5EF4-FFF2-40B4-BE49-F238E27FC236}">
                <a16:creationId xmlns:a16="http://schemas.microsoft.com/office/drawing/2014/main" id="{AEF9954A-E263-8A7E-58B1-4D03F7D1BD9B}"/>
              </a:ext>
            </a:extLst>
          </p:cNvPr>
          <p:cNvSpPr>
            <a:spLocks noGrp="1"/>
          </p:cNvSpPr>
          <p:nvPr>
            <p:ph sz="half" idx="2"/>
          </p:nvPr>
        </p:nvSpPr>
        <p:spPr>
          <a:xfrm>
            <a:off x="347870" y="1160028"/>
            <a:ext cx="8060634" cy="5419676"/>
          </a:xfrm>
        </p:spPr>
        <p:txBody>
          <a:bodyPr>
            <a:normAutofit/>
          </a:bodyPr>
          <a:lstStyle/>
          <a:p>
            <a:pPr marL="342900" indent="-342900">
              <a:buAutoNum type="arabicPeriod"/>
            </a:pPr>
            <a:r>
              <a:rPr lang="en-US" sz="1400" dirty="0"/>
              <a:t>First drag and drop the ‘Manufacturer’ to the column section of tableau.</a:t>
            </a:r>
          </a:p>
          <a:p>
            <a:pPr marL="342900" indent="-342900">
              <a:buAutoNum type="arabicPeriod"/>
            </a:pPr>
            <a:r>
              <a:rPr lang="en-US" sz="1400" dirty="0"/>
              <a:t>The data has 15 top manufacturer in the US like </a:t>
            </a:r>
            <a:r>
              <a:rPr lang="en-US" sz="1400" dirty="0" err="1"/>
              <a:t>Akro</a:t>
            </a:r>
            <a:r>
              <a:rPr lang="en-US" sz="1400" dirty="0"/>
              <a:t> , </a:t>
            </a:r>
            <a:r>
              <a:rPr lang="en-US" sz="1400" dirty="0" err="1"/>
              <a:t>Lesro</a:t>
            </a:r>
            <a:r>
              <a:rPr lang="en-US" sz="1400" dirty="0"/>
              <a:t> , Bevis etc.</a:t>
            </a:r>
          </a:p>
          <a:p>
            <a:pPr marL="342900" indent="-342900">
              <a:buAutoNum type="arabicPeriod"/>
            </a:pPr>
            <a:r>
              <a:rPr lang="en-US" sz="1400" dirty="0"/>
              <a:t>In this visualization , we will come across the manufacturer who is getting loss in central USA .</a:t>
            </a:r>
          </a:p>
          <a:p>
            <a:pPr marL="342900" indent="-342900">
              <a:buAutoNum type="arabicPeriod"/>
            </a:pPr>
            <a:r>
              <a:rPr lang="en-US" sz="1400" dirty="0"/>
              <a:t>Now drag and drop ‘Quantity ‘ and ‘Profit’ in the row section just below the column .</a:t>
            </a:r>
          </a:p>
          <a:p>
            <a:pPr marL="342900" indent="-342900">
              <a:buAutoNum type="arabicPeriod"/>
            </a:pPr>
            <a:r>
              <a:rPr lang="en-US" sz="1400" dirty="0"/>
              <a:t>Similarly , drag and drop ‘Profit’ in the color panel of the marks area to get vibrant colors in the visualization which will make us able to understand the loss and profit making manufacturer at a glance.</a:t>
            </a:r>
          </a:p>
          <a:p>
            <a:pPr marL="342900" indent="-342900">
              <a:buAutoNum type="arabicPeriod"/>
            </a:pPr>
            <a:r>
              <a:rPr lang="en-US" sz="1400" dirty="0"/>
              <a:t>Again to add filters , keep all those parameters in the filter section which you want to analyze according to your convenience .</a:t>
            </a:r>
          </a:p>
          <a:p>
            <a:pPr marL="342900" indent="-342900">
              <a:buAutoNum type="arabicPeriod"/>
            </a:pPr>
            <a:endParaRPr lang="en-US" sz="1400" dirty="0"/>
          </a:p>
        </p:txBody>
      </p:sp>
      <p:sp>
        <p:nvSpPr>
          <p:cNvPr id="17" name="Content Placeholder 6">
            <a:extLst>
              <a:ext uri="{FF2B5EF4-FFF2-40B4-BE49-F238E27FC236}">
                <a16:creationId xmlns:a16="http://schemas.microsoft.com/office/drawing/2014/main" id="{33680A80-5C61-DD02-1119-0565C0AD5372}"/>
              </a:ext>
            </a:extLst>
          </p:cNvPr>
          <p:cNvSpPr>
            <a:spLocks noGrp="1"/>
          </p:cNvSpPr>
          <p:nvPr>
            <p:ph sz="quarter" idx="4"/>
          </p:nvPr>
        </p:nvSpPr>
        <p:spPr>
          <a:xfrm flipV="1">
            <a:off x="4782159" y="7901609"/>
            <a:ext cx="3284951" cy="367748"/>
          </a:xfrm>
        </p:spPr>
        <p:txBody>
          <a:bodyPr>
            <a:normAutofit fontScale="25000" lnSpcReduction="20000"/>
          </a:bodyPr>
          <a:lstStyle/>
          <a:p>
            <a:r>
              <a:rPr lang="en-US" dirty="0"/>
              <a:t>Effective body language enhances your message, making it more impactful and memorable.</a:t>
            </a:r>
          </a:p>
          <a:p>
            <a:pPr lvl="1"/>
            <a:r>
              <a:rPr lang="en-US" dirty="0"/>
              <a:t>Meaningful eye contact</a:t>
            </a:r>
          </a:p>
          <a:p>
            <a:pPr lvl="1"/>
            <a:r>
              <a:rPr lang="en-US" dirty="0"/>
              <a:t>Purposeful gestures</a:t>
            </a:r>
          </a:p>
          <a:p>
            <a:pPr lvl="1"/>
            <a:r>
              <a:rPr lang="en-US" dirty="0"/>
              <a:t>Maintain good posture</a:t>
            </a:r>
          </a:p>
          <a:p>
            <a:pPr lvl="1"/>
            <a:r>
              <a:rPr lang="en-US" dirty="0"/>
              <a:t>Control your expressions</a:t>
            </a:r>
          </a:p>
        </p:txBody>
      </p:sp>
    </p:spTree>
    <p:extLst>
      <p:ext uri="{BB962C8B-B14F-4D97-AF65-F5344CB8AC3E}">
        <p14:creationId xmlns:p14="http://schemas.microsoft.com/office/powerpoint/2010/main" val="2468595790"/>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55F2D4-C20E-BEBC-1CCF-4449B0456A7E}"/>
              </a:ext>
            </a:extLst>
          </p:cNvPr>
          <p:cNvSpPr>
            <a:spLocks noGrp="1"/>
          </p:cNvSpPr>
          <p:nvPr>
            <p:ph type="title"/>
          </p:nvPr>
        </p:nvSpPr>
        <p:spPr>
          <a:xfrm>
            <a:off x="914400" y="411163"/>
            <a:ext cx="7631709" cy="554230"/>
          </a:xfrm>
        </p:spPr>
        <p:txBody>
          <a:bodyPr/>
          <a:lstStyle/>
          <a:p>
            <a:r>
              <a:rPr lang="en-US" sz="2400" i="1" dirty="0">
                <a:solidFill>
                  <a:schemeClr val="bg1">
                    <a:lumMod val="50000"/>
                  </a:schemeClr>
                </a:solidFill>
                <a:effectLst>
                  <a:outerShdw blurRad="38100" dist="38100" dir="2700000" algn="tl">
                    <a:srgbClr val="000000">
                      <a:alpha val="43137"/>
                    </a:srgbClr>
                  </a:outerShdw>
                </a:effectLst>
              </a:rPr>
              <a:t>          Making of the dashboard</a:t>
            </a:r>
          </a:p>
        </p:txBody>
      </p:sp>
      <p:sp>
        <p:nvSpPr>
          <p:cNvPr id="14" name="Content Placeholder 7">
            <a:extLst>
              <a:ext uri="{FF2B5EF4-FFF2-40B4-BE49-F238E27FC236}">
                <a16:creationId xmlns:a16="http://schemas.microsoft.com/office/drawing/2014/main" id="{749C7CD1-A9AA-49E3-6734-AD9546F2DF5B}"/>
              </a:ext>
            </a:extLst>
          </p:cNvPr>
          <p:cNvSpPr>
            <a:spLocks noGrp="1"/>
          </p:cNvSpPr>
          <p:nvPr>
            <p:ph sz="half" idx="15"/>
          </p:nvPr>
        </p:nvSpPr>
        <p:spPr>
          <a:xfrm>
            <a:off x="526775" y="1083365"/>
            <a:ext cx="8239538" cy="5569890"/>
          </a:xfrm>
        </p:spPr>
        <p:txBody>
          <a:bodyPr>
            <a:normAutofit/>
          </a:bodyPr>
          <a:lstStyle/>
          <a:p>
            <a:r>
              <a:rPr lang="en-US" sz="1400" dirty="0"/>
              <a:t>Click on the icon below , near to worksheet </a:t>
            </a:r>
            <a:r>
              <a:rPr lang="en-US" sz="1400" dirty="0" err="1"/>
              <a:t>i.e</a:t>
            </a:r>
            <a:r>
              <a:rPr lang="en-US" sz="1400" dirty="0"/>
              <a:t> New Dashboard.</a:t>
            </a:r>
          </a:p>
          <a:p>
            <a:r>
              <a:rPr lang="en-US" sz="1400" dirty="0"/>
              <a:t>It is always advisable to not to use more than 5 visualization while creating dashboard because it looks very congested and it becomes difficult to understand the motive of that dashboard.</a:t>
            </a:r>
          </a:p>
          <a:p>
            <a:r>
              <a:rPr lang="en-US" sz="1400" dirty="0"/>
              <a:t>You can see all your visualizations that you have made on the left hand side with the appropriate name that has been assigned to them by the user .</a:t>
            </a:r>
          </a:p>
          <a:p>
            <a:r>
              <a:rPr lang="en-US" sz="1400" dirty="0"/>
              <a:t>As I have created 3 visualizations , I can see all my 3 visualizations .</a:t>
            </a:r>
          </a:p>
          <a:p>
            <a:r>
              <a:rPr lang="en-US" sz="1400" dirty="0"/>
              <a:t>Now select ‘Profit by product category’ and drop it to the blank space of the dashboard.</a:t>
            </a:r>
          </a:p>
          <a:p>
            <a:r>
              <a:rPr lang="en-US" sz="1400" dirty="0"/>
              <a:t>Now select ‘Profit by state’ drag and drop it on the right side of the ‘Profit by product category’.</a:t>
            </a:r>
          </a:p>
          <a:p>
            <a:r>
              <a:rPr lang="en-US" sz="1400" dirty="0"/>
              <a:t>Now select ‘Profit by manufacturer’ drag and drop it on the down side of the ‘Profit by state’.</a:t>
            </a:r>
          </a:p>
          <a:p>
            <a:r>
              <a:rPr lang="en-US" sz="1400" dirty="0"/>
              <a:t>At this point , it is a static dashboard where no interactivity is present , now at this stage we have to make it interactive in a manner that it behave like dynamic in nature .</a:t>
            </a:r>
          </a:p>
          <a:p>
            <a:r>
              <a:rPr lang="en-US" sz="1400" dirty="0"/>
              <a:t>Now we have to hide the titles of individual visualizations because in dashboard , individual headings makes no sense . SO , just right click on the header &gt; select hide title. </a:t>
            </a:r>
          </a:p>
          <a:p>
            <a:r>
              <a:rPr lang="en-US" sz="1400" dirty="0"/>
              <a:t>We have the same filters across all the three visualizations , so in dashboard 3 pairs of same filter will not look meaningful so we need to hide 2 of them so that it becomes all in one . Just click on filters and select the cross sign.</a:t>
            </a:r>
          </a:p>
          <a:p>
            <a:r>
              <a:rPr lang="en-US" sz="1400" dirty="0"/>
              <a:t> Now I really liked to change the ‘year’ filter format , to make it look more enhanced I would change it to the slider one . Click on the third icon of ‘More options’ on the right of the ‘year’ filter&gt; select  ‘single-view slider’.</a:t>
            </a:r>
          </a:p>
          <a:p>
            <a:endParaRPr lang="en-US" sz="1400" dirty="0"/>
          </a:p>
        </p:txBody>
      </p:sp>
      <p:sp>
        <p:nvSpPr>
          <p:cNvPr id="13" name="Content Placeholder 5">
            <a:extLst>
              <a:ext uri="{FF2B5EF4-FFF2-40B4-BE49-F238E27FC236}">
                <a16:creationId xmlns:a16="http://schemas.microsoft.com/office/drawing/2014/main" id="{58AC0C8B-8A7A-9FAE-2D0F-4D1C3A8C3FA5}"/>
              </a:ext>
            </a:extLst>
          </p:cNvPr>
          <p:cNvSpPr>
            <a:spLocks noGrp="1"/>
          </p:cNvSpPr>
          <p:nvPr>
            <p:ph sz="half" idx="1"/>
          </p:nvPr>
        </p:nvSpPr>
        <p:spPr>
          <a:xfrm flipV="1">
            <a:off x="4781550" y="7249602"/>
            <a:ext cx="3763963" cy="45719"/>
          </a:xfrm>
        </p:spPr>
        <p:txBody>
          <a:bodyPr>
            <a:normAutofit fontScale="25000" lnSpcReduction="20000"/>
          </a:bodyPr>
          <a:lstStyle/>
          <a:p>
            <a:r>
              <a:rPr lang="en-US" dirty="0"/>
              <a:t>Know your material in advance</a:t>
            </a:r>
          </a:p>
          <a:p>
            <a:r>
              <a:rPr lang="en-US" dirty="0"/>
              <a:t>Anticipate common questions</a:t>
            </a:r>
          </a:p>
          <a:p>
            <a:r>
              <a:rPr lang="en-US" dirty="0"/>
              <a:t>Rehearse your responses</a:t>
            </a:r>
          </a:p>
        </p:txBody>
      </p:sp>
      <p:pic>
        <p:nvPicPr>
          <p:cNvPr id="10" name="Picture Placeholder 9" descr="A person wearing a blue suit and headphones pointing at a computer">
            <a:extLst>
              <a:ext uri="{FF2B5EF4-FFF2-40B4-BE49-F238E27FC236}">
                <a16:creationId xmlns:a16="http://schemas.microsoft.com/office/drawing/2014/main" id="{DD0A0899-5B02-CEB5-E5DD-448B169C2377}"/>
              </a:ext>
            </a:extLst>
          </p:cNvPr>
          <p:cNvPicPr>
            <a:picLocks noGrp="1" noChangeAspect="1"/>
          </p:cNvPicPr>
          <p:nvPr>
            <p:ph type="pic" sz="quarter" idx="14"/>
          </p:nvPr>
        </p:nvPicPr>
        <p:blipFill rotWithShape="1">
          <a:blip r:embed="rId3">
            <a:duotone>
              <a:prstClr val="black"/>
              <a:schemeClr val="accent1">
                <a:tint val="45000"/>
                <a:satMod val="400000"/>
              </a:schemeClr>
            </a:duotone>
          </a:blip>
          <a:srcRect l="31888" r="31888"/>
          <a:stretch/>
        </p:blipFill>
        <p:spPr>
          <a:xfrm>
            <a:off x="8989454" y="965393"/>
            <a:ext cx="3202545" cy="5892607"/>
          </a:xfrm>
        </p:spPr>
      </p:pic>
      <p:sp>
        <p:nvSpPr>
          <p:cNvPr id="4" name="Slide Number Placeholder 3">
            <a:extLst>
              <a:ext uri="{FF2B5EF4-FFF2-40B4-BE49-F238E27FC236}">
                <a16:creationId xmlns:a16="http://schemas.microsoft.com/office/drawing/2014/main" id="{C82CE1B8-1C92-D6D2-444B-652DB90E86D1}"/>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9</a:t>
            </a:fld>
            <a:endParaRPr lang="en-US" dirty="0"/>
          </a:p>
        </p:txBody>
      </p:sp>
    </p:spTree>
    <p:extLst>
      <p:ext uri="{BB962C8B-B14F-4D97-AF65-F5344CB8AC3E}">
        <p14:creationId xmlns:p14="http://schemas.microsoft.com/office/powerpoint/2010/main" val="1941619646"/>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SL_v14" id="{59749740-91A0-46B8-82A8-B436C7A8A142}" vid="{B3F8D047-377B-4FC8-B21C-47530C6DE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A719FA4-954C-4FA8-82CB-206659C3B82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6DBB56F-4362-4386-A1A1-3DF898896616}">
  <ds:schemaRefs>
    <ds:schemaRef ds:uri="http://schemas.microsoft.com/sharepoint/v3/contenttype/forms"/>
  </ds:schemaRefs>
</ds:datastoreItem>
</file>

<file path=customXml/itemProps3.xml><?xml version="1.0" encoding="utf-8"?>
<ds:datastoreItem xmlns:ds="http://schemas.openxmlformats.org/officeDocument/2006/customXml" ds:itemID="{04948363-B267-4BAC-8655-100FBEC280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{A70CFFD5-8D2A-49E6-B3EA-EBC9AF19C374}tf78438558_win32</Template>
  <TotalTime>3157</TotalTime>
  <Words>3350</Words>
  <Application>Microsoft Office PowerPoint</Application>
  <PresentationFormat>Widescreen</PresentationFormat>
  <Paragraphs>229</Paragraphs>
  <Slides>19</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Algerian</vt:lpstr>
      <vt:lpstr>Aptos</vt:lpstr>
      <vt:lpstr>Arial</vt:lpstr>
      <vt:lpstr>Arial Black</vt:lpstr>
      <vt:lpstr>Calibri</vt:lpstr>
      <vt:lpstr>Sabon Next LT</vt:lpstr>
      <vt:lpstr>Salesforce Sans</vt:lpstr>
      <vt:lpstr>Custom</vt:lpstr>
      <vt:lpstr>Capstone project 1 data visualization in tableau        submitted by : akanksha singh (pga 23)</vt:lpstr>
      <vt:lpstr>Project objective:   DASHBOARD 1</vt:lpstr>
      <vt:lpstr>In context of the 1st dashboard:    The goal of the project is to analyze the profit by the product mainly in the central part of the united states of America , and also to get familiar with the manufacturer getting most profit across the region.      In context of the 2nd dashboard:    The goal of the project is to analyze the sales in Walmart in the eastern region of the usa from the time period of 2018 to 2021, also to forecast the sales in the upcoming years . And how the demand of the products has changed over the years.          </vt:lpstr>
      <vt:lpstr>   </vt:lpstr>
      <vt:lpstr>1. In the very first worksheet that we are making , first of all we have to rename it to “ profit by product category” so that this implies meaning to the upcoming visualization . </vt:lpstr>
      <vt:lpstr>As these filters will create a section in the right side of the visualization through which we can select the objects which we want to see according to our preference.</vt:lpstr>
      <vt:lpstr>7. SIMILARLY TO THE PREVIOUS VISUALIZATION , AGAIN PUT  category , sub-category , region , year under the filter section.  </vt:lpstr>
      <vt:lpstr>First we have to give it a meaningful name ‘ profit by manufacturer’</vt:lpstr>
      <vt:lpstr>          Making of the dashboard</vt:lpstr>
      <vt:lpstr>12.  Select ‘profit by state’ in the dashboard and click the use as filter icon (funnel shaped) in the upper right corner.</vt:lpstr>
      <vt:lpstr>       WALKING TOWARDS THE SECOND DASHBOARD</vt:lpstr>
      <vt:lpstr>1. In the very first worksheet that we are making , first of all we have to rename it to “ sales forecast” so that this implies meaning to the upcoming visualization . </vt:lpstr>
      <vt:lpstr>3 .  To get detailed view or selected item view we need to create filters which will show the output of desired objects that you will select , for that bring ‘category’ and ‘ sub-category’ under the filter section and the names of all products will appear on the right hand side.</vt:lpstr>
      <vt:lpstr>Coming to the 3rd visualization , giving it a name of ‘sales target’ .</vt:lpstr>
      <vt:lpstr>Moving towards the last visualization that is a map view which is named as ‘state wise sales’ </vt:lpstr>
      <vt:lpstr>Thank  you</vt:lpstr>
      <vt:lpstr>PowerPoint Presentation</vt:lpstr>
      <vt:lpstr>PowerPoint Presentation</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Akanksha singh</dc:creator>
  <cp:lastModifiedBy>Akanksha singh</cp:lastModifiedBy>
  <cp:revision>1</cp:revision>
  <dcterms:created xsi:type="dcterms:W3CDTF">2024-11-25T11:26:02Z</dcterms:created>
  <dcterms:modified xsi:type="dcterms:W3CDTF">2024-11-27T16:03:10Z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